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260" r:id="rId4"/>
    <p:sldId id="261" r:id="rId5"/>
    <p:sldId id="302" r:id="rId6"/>
    <p:sldId id="262" r:id="rId7"/>
    <p:sldId id="264" r:id="rId8"/>
    <p:sldId id="263" r:id="rId9"/>
    <p:sldId id="285" r:id="rId10"/>
    <p:sldId id="266" r:id="rId11"/>
    <p:sldId id="267" r:id="rId12"/>
    <p:sldId id="315" r:id="rId13"/>
    <p:sldId id="316" r:id="rId14"/>
    <p:sldId id="272" r:id="rId15"/>
    <p:sldId id="274" r:id="rId16"/>
    <p:sldId id="304" r:id="rId17"/>
    <p:sldId id="296" r:id="rId18"/>
    <p:sldId id="305" r:id="rId19"/>
    <p:sldId id="303" r:id="rId20"/>
    <p:sldId id="292" r:id="rId21"/>
    <p:sldId id="312" r:id="rId22"/>
    <p:sldId id="294" r:id="rId23"/>
    <p:sldId id="280" r:id="rId24"/>
    <p:sldId id="281" r:id="rId25"/>
    <p:sldId id="298" r:id="rId26"/>
    <p:sldId id="282" r:id="rId27"/>
    <p:sldId id="306" r:id="rId28"/>
    <p:sldId id="307" r:id="rId29"/>
    <p:sldId id="309" r:id="rId30"/>
    <p:sldId id="313" r:id="rId31"/>
    <p:sldId id="283" r:id="rId32"/>
  </p:sldIdLst>
  <p:sldSz cx="9144000" cy="6858000" type="screen4x3"/>
  <p:notesSz cx="9979025" cy="6834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92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DCA69-4827-4CA0-9F34-D5F1D4E07F72}" type="doc">
      <dgm:prSet loTypeId="urn:microsoft.com/office/officeart/2005/8/layout/hierarchy1" loCatId="hierarchy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669E5F59-2CC9-43C2-8EE4-21570D6B10EA}">
      <dgm:prSet phldrT="[Текст]"/>
      <dgm:spPr/>
      <dgm:t>
        <a:bodyPr/>
        <a:lstStyle/>
        <a:p>
          <a:r>
            <a:rPr lang="ru-RU" dirty="0" smtClean="0"/>
            <a:t>Степени</a:t>
          </a:r>
        </a:p>
        <a:p>
          <a:r>
            <a:rPr lang="ru-RU" dirty="0" smtClean="0"/>
            <a:t>нарушения</a:t>
          </a:r>
        </a:p>
        <a:p>
          <a:r>
            <a:rPr lang="ru-RU" dirty="0" smtClean="0"/>
            <a:t>осанки</a:t>
          </a:r>
          <a:endParaRPr lang="ru-RU" dirty="0"/>
        </a:p>
      </dgm:t>
    </dgm:pt>
    <dgm:pt modelId="{1EE33C88-814F-4154-B3DB-5DD5C7532385}" type="parTrans" cxnId="{950E2D36-3BCC-42F6-AF85-5D0FE2062FF2}">
      <dgm:prSet/>
      <dgm:spPr/>
      <dgm:t>
        <a:bodyPr/>
        <a:lstStyle/>
        <a:p>
          <a:endParaRPr lang="ru-RU"/>
        </a:p>
      </dgm:t>
    </dgm:pt>
    <dgm:pt modelId="{78E465A1-B1AD-4B25-9350-00C45413D31A}" type="sibTrans" cxnId="{950E2D36-3BCC-42F6-AF85-5D0FE2062FF2}">
      <dgm:prSet/>
      <dgm:spPr/>
      <dgm:t>
        <a:bodyPr/>
        <a:lstStyle/>
        <a:p>
          <a:endParaRPr lang="ru-RU"/>
        </a:p>
      </dgm:t>
    </dgm:pt>
    <dgm:pt modelId="{8E93262D-B4CF-436A-9479-C3883DCC0B60}">
      <dgm:prSet phldrT="[Текст]"/>
      <dgm:spPr/>
      <dgm:t>
        <a:bodyPr/>
        <a:lstStyle/>
        <a:p>
          <a:r>
            <a:rPr lang="ru-RU" dirty="0" smtClean="0"/>
            <a:t>Первая</a:t>
          </a:r>
          <a:endParaRPr lang="ru-RU" dirty="0"/>
        </a:p>
      </dgm:t>
    </dgm:pt>
    <dgm:pt modelId="{3037CAFC-D434-424D-8FEC-580EFFBAD7FE}" type="parTrans" cxnId="{F65EAA1E-D967-4223-BDC5-D61127EC06CC}">
      <dgm:prSet/>
      <dgm:spPr/>
      <dgm:t>
        <a:bodyPr/>
        <a:lstStyle/>
        <a:p>
          <a:endParaRPr lang="ru-RU"/>
        </a:p>
      </dgm:t>
    </dgm:pt>
    <dgm:pt modelId="{45CF9480-2B2C-40CB-AAD7-14DB280A62D0}" type="sibTrans" cxnId="{F65EAA1E-D967-4223-BDC5-D61127EC06CC}">
      <dgm:prSet/>
      <dgm:spPr/>
      <dgm:t>
        <a:bodyPr/>
        <a:lstStyle/>
        <a:p>
          <a:endParaRPr lang="ru-RU"/>
        </a:p>
      </dgm:t>
    </dgm:pt>
    <dgm:pt modelId="{D6873140-D1E8-43B7-877B-39E47359F484}">
      <dgm:prSet phldrT="[Текст]"/>
      <dgm:spPr/>
      <dgm:t>
        <a:bodyPr/>
        <a:lstStyle/>
        <a:p>
          <a:r>
            <a:rPr lang="ru-RU" dirty="0" smtClean="0"/>
            <a:t>Третья</a:t>
          </a:r>
          <a:endParaRPr lang="ru-RU" dirty="0"/>
        </a:p>
      </dgm:t>
    </dgm:pt>
    <dgm:pt modelId="{B726771E-E3DF-408A-AF09-5E88EBB171F9}" type="parTrans" cxnId="{448E2C4F-663C-4AE9-A454-797916C12EF6}">
      <dgm:prSet/>
      <dgm:spPr/>
      <dgm:t>
        <a:bodyPr/>
        <a:lstStyle/>
        <a:p>
          <a:endParaRPr lang="ru-RU"/>
        </a:p>
      </dgm:t>
    </dgm:pt>
    <dgm:pt modelId="{FBC3C3A0-C425-4BA4-BB82-41FA6C96A3DF}" type="sibTrans" cxnId="{448E2C4F-663C-4AE9-A454-797916C12EF6}">
      <dgm:prSet/>
      <dgm:spPr/>
      <dgm:t>
        <a:bodyPr/>
        <a:lstStyle/>
        <a:p>
          <a:endParaRPr lang="ru-RU"/>
        </a:p>
      </dgm:t>
    </dgm:pt>
    <dgm:pt modelId="{1CB69528-7EF4-40F6-AD81-DD1BD2AE2E1B}">
      <dgm:prSet/>
      <dgm:spPr/>
      <dgm:t>
        <a:bodyPr/>
        <a:lstStyle/>
        <a:p>
          <a:r>
            <a:rPr lang="ru-RU" dirty="0" smtClean="0"/>
            <a:t>Вторая</a:t>
          </a:r>
          <a:endParaRPr lang="ru-RU" dirty="0"/>
        </a:p>
      </dgm:t>
    </dgm:pt>
    <dgm:pt modelId="{6C809F49-C612-4E4B-BFE9-0779D76158EA}" type="sibTrans" cxnId="{67451A69-C593-45F4-8E46-C452FA60C4DC}">
      <dgm:prSet/>
      <dgm:spPr/>
      <dgm:t>
        <a:bodyPr/>
        <a:lstStyle/>
        <a:p>
          <a:endParaRPr lang="ru-RU"/>
        </a:p>
      </dgm:t>
    </dgm:pt>
    <dgm:pt modelId="{A6CA0A87-C3C6-43CC-A84F-F9225A6CB7DD}" type="parTrans" cxnId="{67451A69-C593-45F4-8E46-C452FA60C4DC}">
      <dgm:prSet/>
      <dgm:spPr/>
      <dgm:t>
        <a:bodyPr/>
        <a:lstStyle/>
        <a:p>
          <a:endParaRPr lang="ru-RU"/>
        </a:p>
      </dgm:t>
    </dgm:pt>
    <dgm:pt modelId="{156FEA69-5E3B-43E4-AADB-28CEF27EE2EB}" type="pres">
      <dgm:prSet presAssocID="{4A1DCA69-4827-4CA0-9F34-D5F1D4E07F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32138C-2F81-495B-B83C-604197221393}" type="pres">
      <dgm:prSet presAssocID="{669E5F59-2CC9-43C2-8EE4-21570D6B10EA}" presName="hierRoot1" presStyleCnt="0"/>
      <dgm:spPr/>
    </dgm:pt>
    <dgm:pt modelId="{FC67367A-5148-4F8F-A3A7-51A97650D5A0}" type="pres">
      <dgm:prSet presAssocID="{669E5F59-2CC9-43C2-8EE4-21570D6B10EA}" presName="composite" presStyleCnt="0"/>
      <dgm:spPr/>
    </dgm:pt>
    <dgm:pt modelId="{F17C5AE2-72CC-4540-ADDF-EE0D1C8F1D1C}" type="pres">
      <dgm:prSet presAssocID="{669E5F59-2CC9-43C2-8EE4-21570D6B10EA}" presName="background" presStyleLbl="node0" presStyleIdx="0" presStyleCnt="1"/>
      <dgm:spPr/>
    </dgm:pt>
    <dgm:pt modelId="{193D244A-9451-4AE1-A9EB-672D29BF0695}" type="pres">
      <dgm:prSet presAssocID="{669E5F59-2CC9-43C2-8EE4-21570D6B10E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3FB2FD-0B9D-4F4C-A07C-5C0D5D14B4E5}" type="pres">
      <dgm:prSet presAssocID="{669E5F59-2CC9-43C2-8EE4-21570D6B10EA}" presName="hierChild2" presStyleCnt="0"/>
      <dgm:spPr/>
    </dgm:pt>
    <dgm:pt modelId="{0A83A0FD-408F-4195-855A-D5DFCA08B79A}" type="pres">
      <dgm:prSet presAssocID="{3037CAFC-D434-424D-8FEC-580EFFBAD7F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0A72883-CEF7-4550-8B59-D107F9576A45}" type="pres">
      <dgm:prSet presAssocID="{8E93262D-B4CF-436A-9479-C3883DCC0B60}" presName="hierRoot2" presStyleCnt="0"/>
      <dgm:spPr/>
    </dgm:pt>
    <dgm:pt modelId="{2D930103-6918-4D67-82E6-65E735CFC9C9}" type="pres">
      <dgm:prSet presAssocID="{8E93262D-B4CF-436A-9479-C3883DCC0B60}" presName="composite2" presStyleCnt="0"/>
      <dgm:spPr/>
    </dgm:pt>
    <dgm:pt modelId="{A2E32DC7-2D98-4EB5-9A1E-9FB9D1AAC7E1}" type="pres">
      <dgm:prSet presAssocID="{8E93262D-B4CF-436A-9479-C3883DCC0B60}" presName="background2" presStyleLbl="node2" presStyleIdx="0" presStyleCnt="3"/>
      <dgm:spPr/>
    </dgm:pt>
    <dgm:pt modelId="{3E03FEF1-EF52-4AD4-A605-EEE603B3A335}" type="pres">
      <dgm:prSet presAssocID="{8E93262D-B4CF-436A-9479-C3883DCC0B6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773E0E-90F2-4CC4-A604-C48B718773FB}" type="pres">
      <dgm:prSet presAssocID="{8E93262D-B4CF-436A-9479-C3883DCC0B60}" presName="hierChild3" presStyleCnt="0"/>
      <dgm:spPr/>
    </dgm:pt>
    <dgm:pt modelId="{898695DE-22DF-4636-94D0-54C32B4E2DDA}" type="pres">
      <dgm:prSet presAssocID="{A6CA0A87-C3C6-43CC-A84F-F9225A6CB7D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C01E2FE-842F-487E-8377-35DA6B77BC41}" type="pres">
      <dgm:prSet presAssocID="{1CB69528-7EF4-40F6-AD81-DD1BD2AE2E1B}" presName="hierRoot2" presStyleCnt="0"/>
      <dgm:spPr/>
    </dgm:pt>
    <dgm:pt modelId="{40201B3D-A5D0-4048-A435-69FA01DC7E85}" type="pres">
      <dgm:prSet presAssocID="{1CB69528-7EF4-40F6-AD81-DD1BD2AE2E1B}" presName="composite2" presStyleCnt="0"/>
      <dgm:spPr/>
    </dgm:pt>
    <dgm:pt modelId="{B1810CAD-911F-45B2-BBAE-BB19C33954F7}" type="pres">
      <dgm:prSet presAssocID="{1CB69528-7EF4-40F6-AD81-DD1BD2AE2E1B}" presName="background2" presStyleLbl="node2" presStyleIdx="1" presStyleCnt="3"/>
      <dgm:spPr/>
    </dgm:pt>
    <dgm:pt modelId="{A7B5DF64-C601-4D47-B260-DB3D6A7836E6}" type="pres">
      <dgm:prSet presAssocID="{1CB69528-7EF4-40F6-AD81-DD1BD2AE2E1B}" presName="text2" presStyleLbl="fgAcc2" presStyleIdx="1" presStyleCnt="3" custLinFactNeighborY="-25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AEECA8-FDF0-48D9-8B51-10D9C22A38F2}" type="pres">
      <dgm:prSet presAssocID="{1CB69528-7EF4-40F6-AD81-DD1BD2AE2E1B}" presName="hierChild3" presStyleCnt="0"/>
      <dgm:spPr/>
    </dgm:pt>
    <dgm:pt modelId="{0B2EB8A2-5ACA-4462-A244-03F2E7218CF7}" type="pres">
      <dgm:prSet presAssocID="{B726771E-E3DF-408A-AF09-5E88EBB171F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CDAF606-EE0E-4812-8189-748FD02A42CA}" type="pres">
      <dgm:prSet presAssocID="{D6873140-D1E8-43B7-877B-39E47359F484}" presName="hierRoot2" presStyleCnt="0"/>
      <dgm:spPr/>
    </dgm:pt>
    <dgm:pt modelId="{AAD3F416-C3F1-45D2-B4E5-B8EE831AC34E}" type="pres">
      <dgm:prSet presAssocID="{D6873140-D1E8-43B7-877B-39E47359F484}" presName="composite2" presStyleCnt="0"/>
      <dgm:spPr/>
    </dgm:pt>
    <dgm:pt modelId="{EFAF4BD1-F4A5-413E-A751-84F4008F3418}" type="pres">
      <dgm:prSet presAssocID="{D6873140-D1E8-43B7-877B-39E47359F484}" presName="background2" presStyleLbl="node2" presStyleIdx="2" presStyleCnt="3"/>
      <dgm:spPr/>
    </dgm:pt>
    <dgm:pt modelId="{704612AF-4440-4A4A-A817-D9F2BB61DF62}" type="pres">
      <dgm:prSet presAssocID="{D6873140-D1E8-43B7-877B-39E47359F48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239037-E9FB-4D0A-93BD-956EC6C2BAA9}" type="pres">
      <dgm:prSet presAssocID="{D6873140-D1E8-43B7-877B-39E47359F484}" presName="hierChild3" presStyleCnt="0"/>
      <dgm:spPr/>
    </dgm:pt>
  </dgm:ptLst>
  <dgm:cxnLst>
    <dgm:cxn modelId="{D2EAE0E9-EC1E-4D8C-B43F-B509CD81EB61}" type="presOf" srcId="{4A1DCA69-4827-4CA0-9F34-D5F1D4E07F72}" destId="{156FEA69-5E3B-43E4-AADB-28CEF27EE2EB}" srcOrd="0" destOrd="0" presId="urn:microsoft.com/office/officeart/2005/8/layout/hierarchy1"/>
    <dgm:cxn modelId="{BD8A25EB-0554-4235-B287-1561D4D6EF07}" type="presOf" srcId="{D6873140-D1E8-43B7-877B-39E47359F484}" destId="{704612AF-4440-4A4A-A817-D9F2BB61DF62}" srcOrd="0" destOrd="0" presId="urn:microsoft.com/office/officeart/2005/8/layout/hierarchy1"/>
    <dgm:cxn modelId="{BBD4A73E-D8A0-4629-86CE-8E26D9050510}" type="presOf" srcId="{3037CAFC-D434-424D-8FEC-580EFFBAD7FE}" destId="{0A83A0FD-408F-4195-855A-D5DFCA08B79A}" srcOrd="0" destOrd="0" presId="urn:microsoft.com/office/officeart/2005/8/layout/hierarchy1"/>
    <dgm:cxn modelId="{EB3BC2B5-1732-4ACD-8654-F2EFE62180E4}" type="presOf" srcId="{1CB69528-7EF4-40F6-AD81-DD1BD2AE2E1B}" destId="{A7B5DF64-C601-4D47-B260-DB3D6A7836E6}" srcOrd="0" destOrd="0" presId="urn:microsoft.com/office/officeart/2005/8/layout/hierarchy1"/>
    <dgm:cxn modelId="{67451A69-C593-45F4-8E46-C452FA60C4DC}" srcId="{669E5F59-2CC9-43C2-8EE4-21570D6B10EA}" destId="{1CB69528-7EF4-40F6-AD81-DD1BD2AE2E1B}" srcOrd="1" destOrd="0" parTransId="{A6CA0A87-C3C6-43CC-A84F-F9225A6CB7DD}" sibTransId="{6C809F49-C612-4E4B-BFE9-0779D76158EA}"/>
    <dgm:cxn modelId="{F65EAA1E-D967-4223-BDC5-D61127EC06CC}" srcId="{669E5F59-2CC9-43C2-8EE4-21570D6B10EA}" destId="{8E93262D-B4CF-436A-9479-C3883DCC0B60}" srcOrd="0" destOrd="0" parTransId="{3037CAFC-D434-424D-8FEC-580EFFBAD7FE}" sibTransId="{45CF9480-2B2C-40CB-AAD7-14DB280A62D0}"/>
    <dgm:cxn modelId="{0ADCA267-F5F5-4047-976F-22B5E77A4628}" type="presOf" srcId="{8E93262D-B4CF-436A-9479-C3883DCC0B60}" destId="{3E03FEF1-EF52-4AD4-A605-EEE603B3A335}" srcOrd="0" destOrd="0" presId="urn:microsoft.com/office/officeart/2005/8/layout/hierarchy1"/>
    <dgm:cxn modelId="{448E2C4F-663C-4AE9-A454-797916C12EF6}" srcId="{669E5F59-2CC9-43C2-8EE4-21570D6B10EA}" destId="{D6873140-D1E8-43B7-877B-39E47359F484}" srcOrd="2" destOrd="0" parTransId="{B726771E-E3DF-408A-AF09-5E88EBB171F9}" sibTransId="{FBC3C3A0-C425-4BA4-BB82-41FA6C96A3DF}"/>
    <dgm:cxn modelId="{667277E9-3EBD-41EF-BC30-962E147A2EB4}" type="presOf" srcId="{669E5F59-2CC9-43C2-8EE4-21570D6B10EA}" destId="{193D244A-9451-4AE1-A9EB-672D29BF0695}" srcOrd="0" destOrd="0" presId="urn:microsoft.com/office/officeart/2005/8/layout/hierarchy1"/>
    <dgm:cxn modelId="{950E2D36-3BCC-42F6-AF85-5D0FE2062FF2}" srcId="{4A1DCA69-4827-4CA0-9F34-D5F1D4E07F72}" destId="{669E5F59-2CC9-43C2-8EE4-21570D6B10EA}" srcOrd="0" destOrd="0" parTransId="{1EE33C88-814F-4154-B3DB-5DD5C7532385}" sibTransId="{78E465A1-B1AD-4B25-9350-00C45413D31A}"/>
    <dgm:cxn modelId="{974930D2-173E-452F-9C2D-FCC5C92D25F2}" type="presOf" srcId="{A6CA0A87-C3C6-43CC-A84F-F9225A6CB7DD}" destId="{898695DE-22DF-4636-94D0-54C32B4E2DDA}" srcOrd="0" destOrd="0" presId="urn:microsoft.com/office/officeart/2005/8/layout/hierarchy1"/>
    <dgm:cxn modelId="{16F03153-D768-4E9C-9491-BAD7C52FFE84}" type="presOf" srcId="{B726771E-E3DF-408A-AF09-5E88EBB171F9}" destId="{0B2EB8A2-5ACA-4462-A244-03F2E7218CF7}" srcOrd="0" destOrd="0" presId="urn:microsoft.com/office/officeart/2005/8/layout/hierarchy1"/>
    <dgm:cxn modelId="{5144568D-24BD-4EA8-ABCB-57F765BCFA5B}" type="presParOf" srcId="{156FEA69-5E3B-43E4-AADB-28CEF27EE2EB}" destId="{2732138C-2F81-495B-B83C-604197221393}" srcOrd="0" destOrd="0" presId="urn:microsoft.com/office/officeart/2005/8/layout/hierarchy1"/>
    <dgm:cxn modelId="{AE75FAD2-E265-4676-819F-83BA87761ED1}" type="presParOf" srcId="{2732138C-2F81-495B-B83C-604197221393}" destId="{FC67367A-5148-4F8F-A3A7-51A97650D5A0}" srcOrd="0" destOrd="0" presId="urn:microsoft.com/office/officeart/2005/8/layout/hierarchy1"/>
    <dgm:cxn modelId="{2F6610CA-A237-4E0C-9E8B-12833E5C6F55}" type="presParOf" srcId="{FC67367A-5148-4F8F-A3A7-51A97650D5A0}" destId="{F17C5AE2-72CC-4540-ADDF-EE0D1C8F1D1C}" srcOrd="0" destOrd="0" presId="urn:microsoft.com/office/officeart/2005/8/layout/hierarchy1"/>
    <dgm:cxn modelId="{A4679EEE-CD04-483D-9FB2-7D83336FB7F3}" type="presParOf" srcId="{FC67367A-5148-4F8F-A3A7-51A97650D5A0}" destId="{193D244A-9451-4AE1-A9EB-672D29BF0695}" srcOrd="1" destOrd="0" presId="urn:microsoft.com/office/officeart/2005/8/layout/hierarchy1"/>
    <dgm:cxn modelId="{292DBD12-1D2C-482F-9332-B7D7A9D9E5F0}" type="presParOf" srcId="{2732138C-2F81-495B-B83C-604197221393}" destId="{F23FB2FD-0B9D-4F4C-A07C-5C0D5D14B4E5}" srcOrd="1" destOrd="0" presId="urn:microsoft.com/office/officeart/2005/8/layout/hierarchy1"/>
    <dgm:cxn modelId="{602E4639-58BC-4A0D-BBB4-58F49B9BBE09}" type="presParOf" srcId="{F23FB2FD-0B9D-4F4C-A07C-5C0D5D14B4E5}" destId="{0A83A0FD-408F-4195-855A-D5DFCA08B79A}" srcOrd="0" destOrd="0" presId="urn:microsoft.com/office/officeart/2005/8/layout/hierarchy1"/>
    <dgm:cxn modelId="{BAD0E0E4-997E-4FCA-AB3C-771249DB4E50}" type="presParOf" srcId="{F23FB2FD-0B9D-4F4C-A07C-5C0D5D14B4E5}" destId="{80A72883-CEF7-4550-8B59-D107F9576A45}" srcOrd="1" destOrd="0" presId="urn:microsoft.com/office/officeart/2005/8/layout/hierarchy1"/>
    <dgm:cxn modelId="{5201FB82-0612-4C77-B342-4CE5777A17A0}" type="presParOf" srcId="{80A72883-CEF7-4550-8B59-D107F9576A45}" destId="{2D930103-6918-4D67-82E6-65E735CFC9C9}" srcOrd="0" destOrd="0" presId="urn:microsoft.com/office/officeart/2005/8/layout/hierarchy1"/>
    <dgm:cxn modelId="{134D8723-6E0E-4356-83A8-43ABF36F9C89}" type="presParOf" srcId="{2D930103-6918-4D67-82E6-65E735CFC9C9}" destId="{A2E32DC7-2D98-4EB5-9A1E-9FB9D1AAC7E1}" srcOrd="0" destOrd="0" presId="urn:microsoft.com/office/officeart/2005/8/layout/hierarchy1"/>
    <dgm:cxn modelId="{E4AC84C4-BC0B-4F45-B86D-90999F532137}" type="presParOf" srcId="{2D930103-6918-4D67-82E6-65E735CFC9C9}" destId="{3E03FEF1-EF52-4AD4-A605-EEE603B3A335}" srcOrd="1" destOrd="0" presId="urn:microsoft.com/office/officeart/2005/8/layout/hierarchy1"/>
    <dgm:cxn modelId="{45885D46-0D16-49C4-A895-3AB840C467CB}" type="presParOf" srcId="{80A72883-CEF7-4550-8B59-D107F9576A45}" destId="{5A773E0E-90F2-4CC4-A604-C48B718773FB}" srcOrd="1" destOrd="0" presId="urn:microsoft.com/office/officeart/2005/8/layout/hierarchy1"/>
    <dgm:cxn modelId="{99259F11-E8BE-4174-80D4-9AC39659D1A0}" type="presParOf" srcId="{F23FB2FD-0B9D-4F4C-A07C-5C0D5D14B4E5}" destId="{898695DE-22DF-4636-94D0-54C32B4E2DDA}" srcOrd="2" destOrd="0" presId="urn:microsoft.com/office/officeart/2005/8/layout/hierarchy1"/>
    <dgm:cxn modelId="{39FA9189-BDF9-4461-B03B-4670072485B3}" type="presParOf" srcId="{F23FB2FD-0B9D-4F4C-A07C-5C0D5D14B4E5}" destId="{9C01E2FE-842F-487E-8377-35DA6B77BC41}" srcOrd="3" destOrd="0" presId="urn:microsoft.com/office/officeart/2005/8/layout/hierarchy1"/>
    <dgm:cxn modelId="{282A1DD9-2607-4358-BC17-0C03B9DF7EF9}" type="presParOf" srcId="{9C01E2FE-842F-487E-8377-35DA6B77BC41}" destId="{40201B3D-A5D0-4048-A435-69FA01DC7E85}" srcOrd="0" destOrd="0" presId="urn:microsoft.com/office/officeart/2005/8/layout/hierarchy1"/>
    <dgm:cxn modelId="{C052F4D7-978D-4CC0-BA2B-C69A179D67E7}" type="presParOf" srcId="{40201B3D-A5D0-4048-A435-69FA01DC7E85}" destId="{B1810CAD-911F-45B2-BBAE-BB19C33954F7}" srcOrd="0" destOrd="0" presId="urn:microsoft.com/office/officeart/2005/8/layout/hierarchy1"/>
    <dgm:cxn modelId="{6B4BF7B6-2A05-4962-92C8-60699748A890}" type="presParOf" srcId="{40201B3D-A5D0-4048-A435-69FA01DC7E85}" destId="{A7B5DF64-C601-4D47-B260-DB3D6A7836E6}" srcOrd="1" destOrd="0" presId="urn:microsoft.com/office/officeart/2005/8/layout/hierarchy1"/>
    <dgm:cxn modelId="{70CE4B2A-C6F4-4C64-96C6-874ADD948A7D}" type="presParOf" srcId="{9C01E2FE-842F-487E-8377-35DA6B77BC41}" destId="{77AEECA8-FDF0-48D9-8B51-10D9C22A38F2}" srcOrd="1" destOrd="0" presId="urn:microsoft.com/office/officeart/2005/8/layout/hierarchy1"/>
    <dgm:cxn modelId="{DE539E37-55A3-4AD7-B25C-0CC165BD621D}" type="presParOf" srcId="{F23FB2FD-0B9D-4F4C-A07C-5C0D5D14B4E5}" destId="{0B2EB8A2-5ACA-4462-A244-03F2E7218CF7}" srcOrd="4" destOrd="0" presId="urn:microsoft.com/office/officeart/2005/8/layout/hierarchy1"/>
    <dgm:cxn modelId="{D91D31B1-3E3C-4A09-93C3-3CF59579A95F}" type="presParOf" srcId="{F23FB2FD-0B9D-4F4C-A07C-5C0D5D14B4E5}" destId="{BCDAF606-EE0E-4812-8189-748FD02A42CA}" srcOrd="5" destOrd="0" presId="urn:microsoft.com/office/officeart/2005/8/layout/hierarchy1"/>
    <dgm:cxn modelId="{A0983FBB-9052-45E3-8FA6-D4D375C1DF88}" type="presParOf" srcId="{BCDAF606-EE0E-4812-8189-748FD02A42CA}" destId="{AAD3F416-C3F1-45D2-B4E5-B8EE831AC34E}" srcOrd="0" destOrd="0" presId="urn:microsoft.com/office/officeart/2005/8/layout/hierarchy1"/>
    <dgm:cxn modelId="{56A084C8-E58F-4B41-BDE2-F86E159D8B79}" type="presParOf" srcId="{AAD3F416-C3F1-45D2-B4E5-B8EE831AC34E}" destId="{EFAF4BD1-F4A5-413E-A751-84F4008F3418}" srcOrd="0" destOrd="0" presId="urn:microsoft.com/office/officeart/2005/8/layout/hierarchy1"/>
    <dgm:cxn modelId="{54689699-F581-4C14-8DBB-898B7F7C7FB1}" type="presParOf" srcId="{AAD3F416-C3F1-45D2-B4E5-B8EE831AC34E}" destId="{704612AF-4440-4A4A-A817-D9F2BB61DF62}" srcOrd="1" destOrd="0" presId="urn:microsoft.com/office/officeart/2005/8/layout/hierarchy1"/>
    <dgm:cxn modelId="{F5059BCC-3B7F-4F3D-9CB3-70FB6D610E63}" type="presParOf" srcId="{BCDAF606-EE0E-4812-8189-748FD02A42CA}" destId="{DC239037-E9FB-4D0A-93BD-956EC6C2BA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AEFF8-8653-4E83-8D14-D4CAAF93078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08E6C-6B32-4334-95C1-4BC8CCB9F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080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98E82-7761-4359-9532-CE14D35FC18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2763"/>
            <a:ext cx="3416300" cy="2562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7903" y="3246239"/>
            <a:ext cx="7983220" cy="3075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0305F-C5B3-4954-9D93-DF1F78D0D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478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0305F-C5B3-4954-9D93-DF1F78D0D0C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41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3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3" y="2998766"/>
            <a:ext cx="3053867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User\&#1056;&#1072;&#1073;&#1086;&#1095;&#1080;&#1081;%20&#1089;&#1090;&#1086;&#1083;\&#1054;&#1058;&#1050;&#1056;&#1067;&#1058;&#1067;&#1049;%20&#1059;&#1056;&#1054;&#1050;%2018.10\1.%20&#1055;&#1077;&#1089;&#1085;&#1103;%20&#1086;%20&#1089;&#1086;&#1083;&#1086;&#1084;&#1077;&#1085;&#1085;&#1086;&#1081;%20&#1096;&#1083;&#1103;&#1087;&#1082;&#1077;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980728"/>
            <a:ext cx="5832648" cy="4392488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физических упражнений и культуры труда для формирования скелета и мускулатуры.</a:t>
            </a:r>
            <a:endParaRPr lang="ru-RU" sz="44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836712"/>
          </a:xfrm>
        </p:spPr>
        <p:txBody>
          <a:bodyPr>
            <a:normAutofit/>
          </a:bodyPr>
          <a:lstStyle/>
          <a:p>
            <a:pPr algn="l"/>
            <a:r>
              <a:rPr lang="ru-RU" b="1" u="sng" dirty="0" smtClean="0">
                <a:solidFill>
                  <a:schemeClr val="accent3"/>
                </a:solidFill>
              </a:rPr>
              <a:t>МОУ </a:t>
            </a:r>
            <a:r>
              <a:rPr lang="ru-RU" b="1" u="sng" dirty="0" err="1" smtClean="0">
                <a:solidFill>
                  <a:schemeClr val="accent3"/>
                </a:solidFill>
              </a:rPr>
              <a:t>Глебовская</a:t>
            </a:r>
            <a:r>
              <a:rPr lang="ru-RU" b="1" u="sng" dirty="0" smtClean="0">
                <a:solidFill>
                  <a:schemeClr val="accent3"/>
                </a:solidFill>
              </a:rPr>
              <a:t> СОШ</a:t>
            </a:r>
          </a:p>
          <a:p>
            <a:pPr algn="l"/>
            <a:r>
              <a:rPr lang="ru-RU" sz="2000" b="1" u="sng" dirty="0" smtClean="0">
                <a:solidFill>
                  <a:schemeClr val="accent3"/>
                </a:solidFill>
              </a:rPr>
              <a:t>8 класс</a:t>
            </a:r>
            <a:endParaRPr lang="ru-RU" sz="2000" b="1" u="sng" dirty="0">
              <a:solidFill>
                <a:schemeClr val="accent3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7" y="1844825"/>
            <a:ext cx="2304183" cy="3117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5105400" cy="5222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Авиценна</a:t>
            </a:r>
            <a:endParaRPr lang="ru-RU" sz="54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5105400" cy="3124200"/>
          </a:xfrm>
        </p:spPr>
        <p:txBody>
          <a:bodyPr>
            <a:normAutofit fontScale="25000" lnSpcReduction="20000"/>
          </a:bodyPr>
          <a:lstStyle/>
          <a:p>
            <a:r>
              <a:rPr lang="ru-RU" sz="1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утверждал, что занятия физическими упражнениями являются источником красоты:</a:t>
            </a:r>
          </a:p>
          <a:p>
            <a:endParaRPr lang="ru-RU" sz="1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«Подвижный, быстрый человек гордится стройным станом».</a:t>
            </a:r>
          </a:p>
          <a:p>
            <a:endParaRPr lang="ru-RU" sz="18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Рисунок 7" descr="1228154103_avic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764705"/>
            <a:ext cx="3200400" cy="514271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AAFD013_H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4546" y="1168064"/>
            <a:ext cx="3279455" cy="494108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3" name="Рисунок 6" descr="Осанк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2984191" cy="4207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90638" y="152400"/>
            <a:ext cx="889698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при правильной осанке</a:t>
            </a:r>
            <a:r>
              <a:rPr lang="ru-RU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спина прямая,</a:t>
            </a:r>
          </a:p>
          <a:p>
            <a:pPr algn="ctr"/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голова слегка откинута назад,</a:t>
            </a:r>
          </a:p>
          <a:p>
            <a:pPr algn="ctr"/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плечи расправлены,</a:t>
            </a:r>
          </a:p>
          <a:p>
            <a:pPr algn="ctr"/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живот втянут.</a:t>
            </a:r>
            <a:endParaRPr lang="ru-RU" sz="32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6" descr="Караул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3" y="2276873"/>
            <a:ext cx="3275012" cy="488791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еселая-зарядка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43000" y="609600"/>
            <a:ext cx="7162800" cy="403860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2908" y="4797152"/>
            <a:ext cx="9286908" cy="11319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Комплекс упражнений на</a:t>
            </a:r>
            <a:r>
              <a:rPr lang="en-US" sz="32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формирование осанки.</a:t>
            </a:r>
            <a:endParaRPr lang="ru-RU" sz="32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1. Песня о соломенной шляп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7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69728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14290"/>
            <a:ext cx="8501122" cy="6429420"/>
          </a:xfrm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И.п. — ноги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</a:rPr>
              <a:t>скрестно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, спина прямая, руки сзади (впереди). На каждый счет наклоны головы вправо и .влево. Выполнять медленно. Повторять 5-10 раз.</a:t>
            </a:r>
          </a:p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И.п. — то же. На счет 1 - повернуть голову вправо, удерживать позу 3-5с, на 2 — и.п., на 3-4 — то же влево. Повторять 4—6 раз.</a:t>
            </a:r>
          </a:p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И.п. — то же. На каждый счет подавать плечи вперед и назад. 10-15 раз.</a:t>
            </a:r>
          </a:p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И.п. — стойка на коленях с опорой на руки. На счет 1 — прогнуться в спине, голову вверх, на 2 — согнуть спину, голову вниз. Повторять 10-15 раз. </a:t>
            </a:r>
          </a:p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И.п. — упор лежа на согнутых руках, ноги вместе. На счет 1-2 — выпрямить руки, прогнуться в пояснице, таз от пола не отрывать, на 3-4 — и.п. Повторять 4-6 раз.</a:t>
            </a:r>
          </a:p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И.п. — то же, но ноги слегка разведены. На счет 1-2 — медленно выпрямляя руки поднять с поворотом вправо сначала голову, затем грудь, таз от пола не отрывать, прогнуться в спине как можно больше, на 3-6 удерживать это положение, стараясь увидеть левую ногу, на 7-8 — и.п., на 9-16 — то же в другую сторону.</a:t>
            </a:r>
          </a:p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И.п. — стоя на шаг от стены, касаясь стены ладонями. Прогнуться как можно больше назад и удерживать позу 3-5с, затем вернуться в и.п. Повторять 4-6 раз.</a:t>
            </a:r>
          </a:p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И.п. — стоя и держа за спиной гимнастическую палку (верхний конец прижат к голове, нижний - к тазу). На счет 1 — присед, на 2 — и.п., на 3 — наклон вперед, на 4 — и.п., на 5 — наклон вправо, на 6 — и.п., на 7 — наклон влево, на 8 — и.п. Повторять 4-6 раз.</a:t>
            </a:r>
          </a:p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И.п. — стоя, прижавшись к стене затылком, лопатками, поясницей, ягодицами и пятками. Удерживать позу 5-10с. Повторять 4-6 раз.</a:t>
            </a:r>
          </a:p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И.п. — стоя ноги врозь. Положить на голову небольшой предмет (книга). Сделать 3-4 приседания, держа ровно голову и спину, так чтобы предмет не упал. Повторить 4-6 раз.</a:t>
            </a:r>
          </a:p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И.п. — то же. Пройтись несколько метров, удерживая предмет на голове.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84576"/>
            <a:ext cx="6629400" cy="18256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очему возникает </a:t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искривление позвоночника ?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Pictures\посад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0574"/>
            <a:ext cx="9144000" cy="446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781050" y="214313"/>
            <a:ext cx="8362950" cy="9144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5400" dirty="0" smtClean="0">
                <a:solidFill>
                  <a:srgbClr val="FFC000"/>
                </a:solidFill>
              </a:rPr>
              <a:t>Посадка за партой</a:t>
            </a:r>
            <a:endParaRPr lang="ru-RU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Проверили , соответствует ли школьная мебель росту учеников?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2132856"/>
            <a:ext cx="6995120" cy="4133056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ru-RU" dirty="0" smtClean="0"/>
              <a:t>Сравнили рост учеников и высоту стульев.</a:t>
            </a:r>
          </a:p>
          <a:p>
            <a:pPr marL="36576" indent="0">
              <a:buNone/>
            </a:pPr>
            <a:r>
              <a:rPr lang="ru-RU" dirty="0" smtClean="0"/>
              <a:t>ИЗ 46 опрошенных восьмиклассников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5 учеников имеют рост выше 175см  для них комплектов мебели в школе нет.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24 ученика не пользуются комплектами мебели, соответствующей 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х росту.  </a:t>
            </a:r>
          </a:p>
          <a:p>
            <a:pPr marL="36576" indent="0"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 marL="36576" indent="0"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 marL="36576" indent="0"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387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97036" y="399752"/>
            <a:ext cx="866745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Рюкзаки должны быть </a:t>
            </a:r>
            <a:r>
              <a:rPr lang="ru-RU" sz="2800" b="1" i="1" dirty="0">
                <a:solidFill>
                  <a:srgbClr val="FF0000"/>
                </a:solidFill>
              </a:rPr>
              <a:t>с </a:t>
            </a:r>
            <a:r>
              <a:rPr lang="ru-RU" sz="2800" b="1" i="1" dirty="0" smtClean="0">
                <a:solidFill>
                  <a:srgbClr val="FF0000"/>
                </a:solidFill>
              </a:rPr>
              <a:t>жесткой </a:t>
            </a:r>
            <a:r>
              <a:rPr lang="ru-RU" sz="2800" b="1" i="1" dirty="0">
                <a:solidFill>
                  <a:srgbClr val="FF0000"/>
                </a:solidFill>
              </a:rPr>
              <a:t>спинкой и широкими </a:t>
            </a:r>
            <a:r>
              <a:rPr lang="ru-RU" sz="2800" b="1" i="1" dirty="0" smtClean="0">
                <a:solidFill>
                  <a:srgbClr val="FF0000"/>
                </a:solidFill>
              </a:rPr>
              <a:t>лямками.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FF0000"/>
                </a:solidFill>
              </a:rPr>
              <a:t>М</a:t>
            </a:r>
            <a:r>
              <a:rPr lang="ru-RU" sz="2800" b="1" i="1" dirty="0" smtClean="0">
                <a:solidFill>
                  <a:srgbClr val="FF0000"/>
                </a:solidFill>
              </a:rPr>
              <a:t>асса ранца не больше 1/ 10 веса ученика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1206" name="Picture 6" descr="24_01_00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3140969"/>
            <a:ext cx="2700337" cy="3025775"/>
          </a:xfrm>
          <a:prstGeom prst="rect">
            <a:avLst/>
          </a:prstGeom>
          <a:noFill/>
        </p:spPr>
      </p:pic>
      <p:pic>
        <p:nvPicPr>
          <p:cNvPr id="51208" name="Picture 8" descr="24_01_02"/>
          <p:cNvPicPr>
            <a:picLocks noChangeAspect="1" noChangeArrowheads="1"/>
          </p:cNvPicPr>
          <p:nvPr/>
        </p:nvPicPr>
        <p:blipFill>
          <a:blip r:embed="rId3" cstate="email">
            <a:lum contrast="18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808" y="2061200"/>
            <a:ext cx="6323997" cy="480383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С какими портфелями приходят наши восьмиклассники в школу?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988841"/>
            <a:ext cx="3657600" cy="45259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/>
              <a:t>80% ранцы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20% сумки </a:t>
            </a:r>
            <a:r>
              <a:rPr lang="ru-RU" sz="4000" dirty="0" smtClean="0"/>
              <a:t>в руках или </a:t>
            </a:r>
            <a:r>
              <a:rPr lang="ru-RU" sz="4000" dirty="0"/>
              <a:t>ч</a:t>
            </a:r>
            <a:r>
              <a:rPr lang="ru-RU" sz="4000" dirty="0" smtClean="0"/>
              <a:t>ерез одно плечо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916833"/>
            <a:ext cx="3657600" cy="45259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У 30 % портфели весят больше нормы.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762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251520" y="2780929"/>
            <a:ext cx="4248472" cy="385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79513" y="404664"/>
            <a:ext cx="51847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Привычка сутулиться приводит к неравномерной нагрузке на позвонки. Из-за этого хрящевые диски деформируются, защемляя нервы и нарушая кровоток. 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9" name="Picture 9" descr="oster1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5436097" y="188640"/>
            <a:ext cx="3384551" cy="3384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643437" y="4293096"/>
            <a:ext cx="45005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</a:t>
            </a:r>
            <a:r>
              <a:rPr lang="ru-RU" sz="2400" b="1" i="1" dirty="0">
                <a:solidFill>
                  <a:srgbClr val="FFC000"/>
                </a:solidFill>
              </a:rPr>
              <a:t>Поэтому </a:t>
            </a:r>
            <a:r>
              <a:rPr lang="ru-RU" sz="2400" b="1" i="1" dirty="0" smtClean="0">
                <a:solidFill>
                  <a:srgbClr val="FFC000"/>
                </a:solidFill>
              </a:rPr>
              <a:t>нарушение состояния </a:t>
            </a:r>
            <a:r>
              <a:rPr lang="ru-RU" sz="2400" b="1" i="1" dirty="0">
                <a:solidFill>
                  <a:srgbClr val="FFC000"/>
                </a:solidFill>
              </a:rPr>
              <a:t>позвоночника -</a:t>
            </a:r>
            <a:r>
              <a:rPr lang="ru-RU" sz="2400" b="1" i="1" u="sng" dirty="0">
                <a:solidFill>
                  <a:srgbClr val="FF0000"/>
                </a:solidFill>
              </a:rPr>
              <a:t>НЕПРАВИЛЬНАЯ ОСАНКА-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причина </a:t>
            </a:r>
            <a:r>
              <a:rPr lang="ru-RU" sz="2400" b="1" i="1" u="sng" dirty="0">
                <a:solidFill>
                  <a:srgbClr val="FF0000"/>
                </a:solidFill>
              </a:rPr>
              <a:t>многих болезней</a:t>
            </a:r>
            <a:r>
              <a:rPr lang="ru-RU" sz="2400" b="1" i="1" dirty="0">
                <a:solidFill>
                  <a:srgbClr val="FF0000"/>
                </a:solidFill>
              </a:rPr>
              <a:t>.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78719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3203848" y="764704"/>
            <a:ext cx="5845900" cy="6021288"/>
          </a:xfrm>
        </p:spPr>
        <p:txBody>
          <a:bodyPr anchor="ctr">
            <a:noAutofit/>
          </a:bodyPr>
          <a:lstStyle/>
          <a:p>
            <a:pPr marL="36576" indent="0">
              <a:buNone/>
            </a:pPr>
            <a:r>
              <a:rPr lang="ru-RU" sz="27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Скелет и мышцы человека изменяются в течение жизни. В детстве, юношеском возрасте они быстро растут и развиваются. Рост и окостенение скелета завершаются к 25 годам. Кости растут в длину до 23-25 лет, а в толщину до 30-35 лет. </a:t>
            </a:r>
            <a:r>
              <a:rPr lang="ru-R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факторы обеспечивают нормальное развитие опорно-двигательной системы?</a:t>
            </a:r>
            <a:endParaRPr lang="ru-RU" sz="2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772816"/>
            <a:ext cx="3045021" cy="4609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Рост, </a:t>
            </a:r>
            <a:r>
              <a:rPr lang="ru-RU" sz="40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скелета </a:t>
            </a:r>
            <a:r>
              <a:rPr lang="ru-RU" sz="40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мышц у человека</a:t>
            </a:r>
            <a:endParaRPr lang="ru-RU" sz="40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1" y="214290"/>
          <a:ext cx="8548663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71501" y="4143376"/>
            <a:ext cx="2357439" cy="2428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Отклонения от нормы  исчезают, если человек держится прямо и контролирует себя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7564" y="4143376"/>
            <a:ext cx="2357437" cy="2428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Поддаётся исправлению при занятиях лечебной физкультурой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корригирующей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гимнастикой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5064" y="4143376"/>
            <a:ext cx="2357437" cy="2428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Затрагивает позвоночник и лечению поддаётся с трудом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\Pictures\сп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7433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олиоз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285751"/>
            <a:ext cx="3709988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нарушение осанки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928689"/>
            <a:ext cx="3167063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124744"/>
            <a:ext cx="4067944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Сколиоз  от греческого </a:t>
            </a:r>
            <a:r>
              <a:rPr lang="el-GR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кривой», стойкое боковое отклонение позвоночника от нормального выпрямленного положения.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447800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Выявление </a:t>
            </a:r>
            <a:r>
              <a:rPr lang="ru-RU" b="1" i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нарушений </a:t>
            </a:r>
            <a:r>
              <a:rPr lang="ru-RU" b="1" i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осанки в грудном отделе позвоночника (кифоз).</a:t>
            </a:r>
            <a:endParaRPr lang="ru-RU" b="1" u="sng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86800" cy="466077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ru-RU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Измерили расстояние между самыми отдаленными точками левого и правого плеча, отступя на 3 СМ вниз от плечевого сустава</a:t>
            </a:r>
          </a:p>
          <a:p>
            <a:pPr marL="571500" indent="-571500">
              <a:buNone/>
            </a:pP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 стороны груди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(А)                    </a:t>
            </a:r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</a:p>
          <a:p>
            <a:pPr marL="571500" indent="-571500">
              <a:buNone/>
            </a:pP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 стороны спины </a:t>
            </a:r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(Б)          </a:t>
            </a:r>
          </a:p>
          <a:p>
            <a:pPr marL="571500" indent="-571500">
              <a:buNone/>
            </a:pPr>
            <a:r>
              <a:rPr lang="ru-RU" b="1" i="1" u="sng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 </a:t>
            </a:r>
            <a:r>
              <a:rPr lang="ru-RU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b="1" i="1" u="sng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ru-RU" b="1" i="1" u="sng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b="1" i="1" u="sng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i="1" u="sng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≥ 1 </a:t>
            </a:r>
            <a:r>
              <a:rPr lang="ru-RU" b="1" i="1" u="sng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сутулости нет </a:t>
            </a:r>
          </a:p>
          <a:p>
            <a:pPr marL="571500" indent="-571500">
              <a:buNone/>
            </a:pPr>
            <a:r>
              <a:rPr lang="ru-RU" b="1" i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37% </a:t>
            </a:r>
            <a:r>
              <a:rPr lang="ru-RU" b="1" i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b="1" i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ыявлена сутулость</a:t>
            </a:r>
          </a:p>
          <a:p>
            <a:pPr marL="571500" indent="-571500">
              <a:buNone/>
            </a:pPr>
            <a:endParaRPr lang="ru-RU" b="1" i="1" u="sng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C:\Users\Я\Desktop\resD458BCDE-0A01-022A-00B6-6478176354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35222"/>
            <a:ext cx="5004048" cy="6440449"/>
          </a:xfrm>
          <a:prstGeom prst="rect">
            <a:avLst/>
          </a:prstGeom>
          <a:ln w="228600" cap="sq" cmpd="thickThin">
            <a:solidFill>
              <a:srgbClr val="FF0000">
                <a:alpha val="83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04800" y="134634"/>
            <a:ext cx="3505200" cy="6606733"/>
          </a:xfrm>
          <a:ln>
            <a:solidFill>
              <a:schemeClr val="accent2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 smtClean="0">
                <a:ln w="11430"/>
                <a:solidFill>
                  <a:schemeClr val="accent2"/>
                </a:solidFill>
              </a:rPr>
              <a:t>Выявление нарушений в области поясничного изгиба (кифоз) </a:t>
            </a:r>
          </a:p>
          <a:p>
            <a:endParaRPr lang="ru-RU" sz="3200" b="1" i="1" dirty="0" smtClean="0">
              <a:ln w="11430"/>
              <a:solidFill>
                <a:srgbClr val="C00000"/>
              </a:solidFill>
            </a:endParaRPr>
          </a:p>
          <a:p>
            <a:r>
              <a:rPr lang="ru-RU" sz="3600" b="1" i="1" dirty="0" smtClean="0">
                <a:ln w="11430"/>
                <a:solidFill>
                  <a:srgbClr val="C00000"/>
                </a:solidFill>
              </a:rPr>
              <a:t>67% нарушение осанки</a:t>
            </a:r>
            <a:endParaRPr lang="ru-RU" sz="32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200" b="1" i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200" b="1" i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200" b="1" i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200" b="1" i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2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700346" y="99044"/>
            <a:ext cx="436260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FF0000"/>
                </a:solidFill>
              </a:rPr>
              <a:t>Нарушения осанки возникают из-за недостатка </a:t>
            </a:r>
            <a:r>
              <a:rPr lang="ru-RU" sz="3600" b="1" i="1" dirty="0" smtClean="0">
                <a:solidFill>
                  <a:srgbClr val="FF0000"/>
                </a:solidFill>
              </a:rPr>
              <a:t>движения, слабой скелетной мускулатуры.</a:t>
            </a:r>
            <a:r>
              <a:rPr lang="ru-RU" sz="3600" b="1" i="1" dirty="0" smtClean="0">
                <a:solidFill>
                  <a:srgbClr val="006600"/>
                </a:solidFill>
              </a:rPr>
              <a:t>!</a:t>
            </a:r>
            <a:endParaRPr lang="ru-RU" sz="3600" b="1" i="1" dirty="0">
              <a:solidFill>
                <a:srgbClr val="006600"/>
              </a:solidFill>
            </a:endParaRPr>
          </a:p>
        </p:txBody>
      </p:sp>
      <p:pic>
        <p:nvPicPr>
          <p:cNvPr id="50181" name="Picture 5" descr="�����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69311" y="4660126"/>
            <a:ext cx="2881313" cy="2162175"/>
          </a:xfrm>
          <a:prstGeom prst="rect">
            <a:avLst/>
          </a:prstGeom>
          <a:noFill/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1097" y="1"/>
            <a:ext cx="47214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Правила сохранения красивой осанки и здоровья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2133600"/>
            <a:ext cx="4826000" cy="40655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FFC000"/>
                </a:solidFill>
              </a:rPr>
              <a:t>1. Контролируй осанку.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FFC000"/>
                </a:solidFill>
              </a:rPr>
              <a:t>2. Укрепляй мышцы    физическими      упражнениями.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FFC000"/>
                </a:solidFill>
              </a:rPr>
              <a:t>3. Правильно питайся</a:t>
            </a:r>
            <a:r>
              <a:rPr lang="ru-RU" sz="3600" b="1" dirty="0">
                <a:solidFill>
                  <a:srgbClr val="FFC000"/>
                </a:solidFill>
              </a:rPr>
              <a:t>.</a:t>
            </a:r>
          </a:p>
          <a:p>
            <a:pPr>
              <a:buFontTx/>
              <a:buNone/>
            </a:pPr>
            <a:endParaRPr lang="ru-RU" sz="3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9876" name="Picture 4" descr="1191269114_c4120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179388" y="1844676"/>
            <a:ext cx="3744912" cy="439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13176"/>
            <a:ext cx="6629400" cy="1826363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800" dirty="0" smtClean="0"/>
              <a:t>Были проанализированы отпечатки стоп 21 ученика</a:t>
            </a:r>
            <a:br>
              <a:rPr lang="ru-RU" sz="2800" dirty="0" smtClean="0"/>
            </a:br>
            <a:r>
              <a:rPr lang="ru-RU" sz="2800" dirty="0" smtClean="0"/>
              <a:t>Из них </a:t>
            </a:r>
            <a:r>
              <a:rPr lang="ru-RU" sz="2800" dirty="0" smtClean="0">
                <a:solidFill>
                  <a:srgbClr val="FF0000"/>
                </a:solidFill>
              </a:rPr>
              <a:t>у 10 были </a:t>
            </a:r>
            <a:r>
              <a:rPr lang="ru-RU" sz="2800" dirty="0" smtClean="0">
                <a:solidFill>
                  <a:srgbClr val="C00000"/>
                </a:solidFill>
              </a:rPr>
              <a:t>отклонение от нормы.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9036496" cy="90872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/>
                </a:solidFill>
              </a:rPr>
              <a:t>Продольное плоскостопие</a:t>
            </a:r>
            <a:endParaRPr lang="ru-RU" sz="4400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24744"/>
            <a:ext cx="903649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653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4427984" cy="6858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marL="36576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9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 </a:t>
            </a:r>
            <a:r>
              <a:rPr lang="ru-RU" sz="9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 масса </a:t>
            </a:r>
            <a:r>
              <a:rPr lang="ru-RU" sz="9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тела, тем выше </a:t>
            </a:r>
            <a:r>
              <a:rPr lang="ru-RU" sz="9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нагрузка на стопы, тем более выражено продольное плоскостопие. </a:t>
            </a:r>
            <a:r>
              <a:rPr lang="ru-RU" sz="9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продольное </a:t>
            </a:r>
            <a:r>
              <a:rPr lang="ru-RU" sz="9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плоскостопие </a:t>
            </a:r>
            <a:r>
              <a:rPr lang="ru-RU" sz="9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развивается с детства, то  поперечное  развивается у женщин</a:t>
            </a:r>
            <a:r>
              <a:rPr lang="ru-RU" sz="9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в 35—50 </a:t>
            </a:r>
            <a:r>
              <a:rPr lang="ru-RU" sz="9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лет. При </a:t>
            </a:r>
            <a:r>
              <a:rPr lang="ru-RU" sz="9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ходьбе на «шпильках» происходит </a:t>
            </a:r>
            <a:r>
              <a:rPr lang="ru-RU" sz="9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нагрузки с </a:t>
            </a:r>
            <a:r>
              <a:rPr lang="ru-RU" sz="9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пятки </a:t>
            </a:r>
            <a:r>
              <a:rPr lang="ru-RU" sz="9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поперечный свод (плюсну), </a:t>
            </a:r>
            <a:r>
              <a:rPr lang="ru-RU" sz="9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</a:t>
            </a:r>
            <a:r>
              <a:rPr lang="ru-RU" sz="9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деформируется</a:t>
            </a:r>
            <a:r>
              <a:rPr lang="ru-RU" sz="9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возникает </a:t>
            </a:r>
            <a:r>
              <a:rPr lang="ru-RU" sz="9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поперечное плоскостопие.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80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moisustavy.com/wp-content/uploads/2013/11/polozhenie-nogi-na-kabluke.jpeg?source=subscrib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2788" y="-3175"/>
            <a:ext cx="4621212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Алексей\Pictures\каблук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81400"/>
            <a:ext cx="4622458" cy="323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1948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\Pictures\каблу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2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9892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280920" cy="123430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Значение физических упражнений на развитие скелета и мышц</a:t>
            </a:r>
            <a:endParaRPr lang="ru-RU" sz="36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Содержимое 3" descr="32423_larg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88841"/>
            <a:ext cx="6840760" cy="4464496"/>
          </a:xfrm>
          <a:effectLst>
            <a:glow rad="101600">
              <a:srgbClr val="FF0000">
                <a:alpha val="60000"/>
              </a:srgbClr>
            </a:glo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\Desktop\resD458BCE3-0A01-022A-008C-C09A375D9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6712"/>
            <a:ext cx="8686800" cy="5792688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flipH="1">
            <a:off x="9324527" y="6381328"/>
            <a:ext cx="45719" cy="648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036495" cy="764704"/>
          </a:xfrm>
          <a:solidFill>
            <a:srgbClr val="C00000"/>
          </a:solidFill>
        </p:spPr>
        <p:txBody>
          <a:bodyPr anchor="ctr"/>
          <a:lstStyle/>
          <a:p>
            <a:pPr algn="ctr"/>
            <a:r>
              <a:rPr lang="ru-RU" sz="2600" dirty="0" smtClean="0"/>
              <a:t>И занимаемся гимнастикой, укрепляющей мышцы стопы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82339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10600" cy="483209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«Поставь перед собой 100 учителей и они окажутся бессильными, если ты сам не можешь заставить себя и требовать от себя .»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Сухомлинский </a:t>
            </a:r>
            <a:r>
              <a:rPr lang="ru-RU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В.А.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400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зависит от ВАС!</a:t>
            </a:r>
            <a:endParaRPr lang="ru-RU" sz="4400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44827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людей, занимающихся физическим трудом, спортом, на костях, в местах прикрепления мышц образуются </a:t>
            </a:r>
            <a:r>
              <a:rPr lang="ru-RU" sz="24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выступы, бугорки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Это увеличивает поверхность соприкосновения сухожилия с костью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способствует </a:t>
            </a:r>
            <a:r>
              <a:rPr lang="ru-RU" sz="24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прочности прикрепления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адкостница обильнее </a:t>
            </a:r>
            <a:r>
              <a:rPr lang="ru-RU" sz="24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снабжается кровью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поэтому кости быстрее растут. Они </a:t>
            </a:r>
            <a:r>
              <a:rPr lang="ru-RU" sz="24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крепче и прочнее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996" t="-253" r="1847" b="2036"/>
          <a:stretch/>
        </p:blipFill>
        <p:spPr bwMode="auto">
          <a:xfrm>
            <a:off x="-108520" y="2677295"/>
            <a:ext cx="4536504" cy="4180705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42" t="1972"/>
          <a:stretch/>
        </p:blipFill>
        <p:spPr bwMode="auto">
          <a:xfrm>
            <a:off x="4383644" y="2636913"/>
            <a:ext cx="4878000" cy="422108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accent2"/>
                </a:solidFill>
              </a:rPr>
              <a:t>Определение индекса массы тела.</a:t>
            </a:r>
            <a:endParaRPr lang="ru-RU" u="sng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3"/>
            <a:ext cx="8291264" cy="456937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ИМТ= масса(кг) / рост(м)</a:t>
            </a:r>
            <a:r>
              <a:rPr lang="ru-RU" baseline="30000" dirty="0" smtClean="0">
                <a:solidFill>
                  <a:srgbClr val="FF0000"/>
                </a:solidFill>
              </a:rPr>
              <a:t>2 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ru-RU" baseline="300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 сравнили полученные результаты с таблицей </a:t>
            </a:r>
            <a:r>
              <a:rPr lang="ru-RU" sz="2400" dirty="0" err="1" smtClean="0"/>
              <a:t>Кетле</a:t>
            </a:r>
            <a:r>
              <a:rPr lang="ru-RU" sz="2400" dirty="0" smtClean="0"/>
              <a:t>.</a:t>
            </a:r>
          </a:p>
          <a:p>
            <a:pPr marL="36576" indent="0">
              <a:buNone/>
            </a:pPr>
            <a:r>
              <a:rPr lang="ru-RU" dirty="0" smtClean="0"/>
              <a:t>        </a:t>
            </a:r>
            <a:r>
              <a:rPr lang="en-US" dirty="0" smtClean="0"/>
              <a:t>57</a:t>
            </a:r>
            <a:r>
              <a:rPr lang="ru-RU" dirty="0" smtClean="0"/>
              <a:t> % учащихся имеют нормальный вес</a:t>
            </a:r>
          </a:p>
          <a:p>
            <a:pPr marL="36576" indent="0">
              <a:buNone/>
            </a:pPr>
            <a:r>
              <a:rPr lang="ru-RU" dirty="0" smtClean="0"/>
              <a:t>        </a:t>
            </a:r>
            <a:r>
              <a:rPr lang="en-US" dirty="0" smtClean="0">
                <a:solidFill>
                  <a:srgbClr val="FF0000"/>
                </a:solidFill>
              </a:rPr>
              <a:t>28</a:t>
            </a:r>
            <a:r>
              <a:rPr lang="ru-RU" dirty="0" smtClean="0">
                <a:solidFill>
                  <a:srgbClr val="FF0000"/>
                </a:solidFill>
              </a:rPr>
              <a:t> %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имеют избыточный вес</a:t>
            </a:r>
          </a:p>
          <a:p>
            <a:pPr marL="36576" indent="0"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en-US" dirty="0" smtClean="0">
                <a:solidFill>
                  <a:srgbClr val="00B0F0"/>
                </a:solidFill>
              </a:rPr>
              <a:t>15</a:t>
            </a:r>
            <a:r>
              <a:rPr lang="ru-RU" dirty="0" smtClean="0">
                <a:solidFill>
                  <a:srgbClr val="00B0F0"/>
                </a:solidFill>
              </a:rPr>
              <a:t>%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имеют недостаточный вес</a:t>
            </a:r>
          </a:p>
          <a:p>
            <a:pPr marL="36576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Почему появляется лишний вес и чем он опасен?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430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Rectangle 9"/>
          <p:cNvSpPr>
            <a:spLocks noGrp="1" noChangeArrowheads="1"/>
          </p:cNvSpPr>
          <p:nvPr>
            <p:ph type="title"/>
          </p:nvPr>
        </p:nvSpPr>
        <p:spPr>
          <a:xfrm>
            <a:off x="323528" y="274639"/>
            <a:ext cx="8363272" cy="92233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Почему мальчик стал таким?</a:t>
            </a:r>
            <a:endParaRPr lang="ru-RU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73740" name="Picture 12" descr="Boy_tolst_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4" y="1196752"/>
            <a:ext cx="4785379" cy="504056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040" y="1052736"/>
            <a:ext cx="4320480" cy="57554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Ваня</a:t>
            </a:r>
            <a:r>
              <a:rPr lang="en-US" sz="2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большую часть дня проводит </a:t>
            </a: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комтьютера</a:t>
            </a:r>
            <a:r>
              <a:rPr lang="ru-RU" sz="2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перед телевизором, при этом постоянно что-нибудь жуёт. </a:t>
            </a: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стала расти масса тела, </a:t>
            </a:r>
            <a:r>
              <a:rPr lang="ru-RU" sz="2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появились </a:t>
            </a:r>
            <a:r>
              <a:rPr lang="ru-RU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ожирение и одышка. Из-за отсутствия физических  упражнений ослабли мышцы. Они перестали удерживать позвоночник. Он искривился, появилась боль в спине</a:t>
            </a:r>
            <a:r>
              <a:rPr lang="ru-RU" sz="2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Это последствия гиподинамии и неправильного питания.</a:t>
            </a:r>
            <a:endParaRPr lang="ru-RU" sz="2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7524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ru-RU" sz="53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Академик  Павлов И.П.</a:t>
            </a:r>
            <a:endParaRPr lang="ru-RU" sz="53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   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«Человек может жить до 100 лет. Мы сами своей невоздержанностью, своей беспорядочностью, своим безобразным отношением с собственным организмом сводим этот нормальный срок до гораздо меньшей цифры»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Гиподинамия</a:t>
            </a:r>
            <a:r>
              <a:rPr lang="en-US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-</a:t>
            </a: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малоподвижный образ жизни</a:t>
            </a:r>
            <a:endParaRPr lang="ru-RU" sz="5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Слабость скелетных мышц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Слабость сердечной мышцы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Перестройка костей – из них выходят соли кальция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сосудов с образованием на них   наростов – Атеросклероз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Ожирение</a:t>
            </a:r>
          </a:p>
          <a:p>
            <a:pPr>
              <a:buNone/>
            </a:pPr>
            <a:r>
              <a:rPr lang="ru-RU" sz="4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- ЭТО ЖИЗНЬ!!!</a:t>
            </a:r>
            <a:endParaRPr lang="ru-RU" sz="4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304800"/>
            <a:ext cx="8686800" cy="434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Современной технике - влекущей за собой гиподинамию каждый должен противопоставить: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Оптимальный двигательный режим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Здоровый образ жизни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Отказ от вредных привычек </a:t>
            </a:r>
            <a:endParaRPr lang="ru-RU" b="1" i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2911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4600" y="2743200"/>
            <a:ext cx="2565400" cy="3848100"/>
          </a:xfrm>
          <a:prstGeom prst="rect">
            <a:avLst/>
          </a:prstGeom>
        </p:spPr>
      </p:pic>
      <p:pic>
        <p:nvPicPr>
          <p:cNvPr id="7" name="Рисунок 6" descr="article-cover-78889b74-4fb6-4b00-8dc5-cd0f05c3157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2001" y="3886201"/>
            <a:ext cx="4270067" cy="2811451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993</TotalTime>
  <Words>861</Words>
  <Application>Microsoft Office PowerPoint</Application>
  <PresentationFormat>Экран (4:3)</PresentationFormat>
  <Paragraphs>104</Paragraphs>
  <Slides>31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Техническая</vt:lpstr>
      <vt:lpstr>Значение физических упражнений и культуры труда для формирования скелета и мускулатуры.</vt:lpstr>
      <vt:lpstr>Слайд 2</vt:lpstr>
      <vt:lpstr>Значение физических упражнений на развитие скелета и мышц</vt:lpstr>
      <vt:lpstr>У людей, занимающихся физическим трудом, спортом, на костях, в местах прикрепления мышц образуются выступы, бугорки. Это увеличивает поверхность соприкосновения сухожилия с костью и способствует прочности прикрепления. Надкостница обильнее снабжается кровью, поэтому кости быстрее растут. Они крепче и прочнее.</vt:lpstr>
      <vt:lpstr>Определение индекса массы тела.</vt:lpstr>
      <vt:lpstr>Почему мальчик стал таким?</vt:lpstr>
      <vt:lpstr>        Академик  Павлов И.П.</vt:lpstr>
      <vt:lpstr>Гиподинамия-малоподвижный образ жизни</vt:lpstr>
      <vt:lpstr>Слайд 9</vt:lpstr>
      <vt:lpstr>Авиценна</vt:lpstr>
      <vt:lpstr>Слайд 11</vt:lpstr>
      <vt:lpstr>Комплекс упражнений на формирование осанки.</vt:lpstr>
      <vt:lpstr>Слайд 13</vt:lpstr>
      <vt:lpstr> Почему возникает  искривление позвоночника ?</vt:lpstr>
      <vt:lpstr>Слайд 15</vt:lpstr>
      <vt:lpstr>Проверили , соответствует ли школьная мебель росту учеников? </vt:lpstr>
      <vt:lpstr>Слайд 17</vt:lpstr>
      <vt:lpstr>С какими портфелями приходят наши восьмиклассники в школу?</vt:lpstr>
      <vt:lpstr>Слайд 19</vt:lpstr>
      <vt:lpstr>Слайд 20</vt:lpstr>
      <vt:lpstr>Слайд 21</vt:lpstr>
      <vt:lpstr>Слайд 22</vt:lpstr>
      <vt:lpstr>Выявление нарушений осанки в грудном отделе позвоночника (кифоз).</vt:lpstr>
      <vt:lpstr>Слайд 24</vt:lpstr>
      <vt:lpstr>Слайд 25</vt:lpstr>
      <vt:lpstr>Правила сохранения красивой осанки и здоровья</vt:lpstr>
      <vt:lpstr>Были проанализированы отпечатки стоп 21 ученика Из них у 10 были отклонение от нормы.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опорно-двигательной системы . Осанка.</dc:title>
  <dc:creator>Ирина</dc:creator>
  <cp:lastModifiedBy>админ</cp:lastModifiedBy>
  <cp:revision>106</cp:revision>
  <cp:lastPrinted>2015-12-03T06:04:21Z</cp:lastPrinted>
  <dcterms:created xsi:type="dcterms:W3CDTF">2013-10-06T16:43:14Z</dcterms:created>
  <dcterms:modified xsi:type="dcterms:W3CDTF">2015-12-11T07:06:36Z</dcterms:modified>
</cp:coreProperties>
</file>