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254875" cy="10385425"/>
  <p:notesSz cx="6858000" cy="9144000"/>
  <p:defaultTextStyle>
    <a:defPPr>
      <a:defRPr lang="ru-RU"/>
    </a:defPPr>
    <a:lvl1pPr marL="0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2738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5477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8215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0954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13692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56431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99169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41908" algn="l" defTabSz="10854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17F"/>
    <a:srgbClr val="B4E2B4"/>
    <a:srgbClr val="89D1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808" y="-90"/>
      </p:cViewPr>
      <p:guideLst>
        <p:guide orient="horz" pos="3271"/>
        <p:guide pos="22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"/>
            <a:ext cx="7254875" cy="103854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51819" y="105635"/>
            <a:ext cx="7151234" cy="1013434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7774" y="4846531"/>
            <a:ext cx="5078413" cy="2423266"/>
          </a:xfrm>
        </p:spPr>
        <p:txBody>
          <a:bodyPr/>
          <a:lstStyle>
            <a:lvl1pPr marL="0" indent="0" algn="ctr">
              <a:buNone/>
              <a:defRPr sz="29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930" y="2194756"/>
            <a:ext cx="7157713" cy="231294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9930" y="2115126"/>
            <a:ext cx="7157713" cy="18260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9930" y="4507695"/>
            <a:ext cx="7157713" cy="16738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62744" y="2280508"/>
            <a:ext cx="6529388" cy="222613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59784" y="415904"/>
            <a:ext cx="1596073" cy="8861268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5488" y="415903"/>
            <a:ext cx="4413382" cy="886126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725488" y="2192480"/>
            <a:ext cx="6166644" cy="692361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"/>
            <a:ext cx="7254875" cy="103854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51819" y="105635"/>
            <a:ext cx="7151234" cy="1013434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5" y="1442422"/>
            <a:ext cx="6166644" cy="2062661"/>
          </a:xfrm>
        </p:spPr>
        <p:txBody>
          <a:bodyPr anchor="b" anchorCtr="0"/>
          <a:lstStyle>
            <a:lvl1pPr algn="l">
              <a:buNone/>
              <a:defRPr sz="44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3085" y="3858474"/>
            <a:ext cx="6166644" cy="2026600"/>
          </a:xfrm>
        </p:spPr>
        <p:txBody>
          <a:bodyPr anchor="t" anchorCtr="0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34802" y="9346883"/>
            <a:ext cx="3174008" cy="69236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5072" y="3599357"/>
            <a:ext cx="7151348" cy="13847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4861" y="3545818"/>
            <a:ext cx="7151559" cy="692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4195" y="3738753"/>
            <a:ext cx="7152225" cy="6923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078" y="9402271"/>
            <a:ext cx="362744" cy="692361"/>
          </a:xfrm>
        </p:spPr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725488" y="2192480"/>
            <a:ext cx="2974499" cy="692361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914609" y="2192480"/>
            <a:ext cx="2974499" cy="692361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88" y="413493"/>
            <a:ext cx="6166644" cy="173090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5488" y="2192480"/>
            <a:ext cx="2962407" cy="1153936"/>
          </a:xfrm>
          <a:noFill/>
          <a:ln w="12700" cap="sq" cmpd="sng" algn="ctr">
            <a:noFill/>
            <a:prstDash val="solid"/>
          </a:ln>
        </p:spPr>
        <p:txBody>
          <a:bodyPr lIns="100794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929725" y="2192480"/>
            <a:ext cx="2962407" cy="1153936"/>
          </a:xfrm>
          <a:noFill/>
          <a:ln w="12700" cap="sq" cmpd="sng" algn="ctr">
            <a:noFill/>
            <a:prstDash val="solid"/>
          </a:ln>
        </p:spPr>
        <p:txBody>
          <a:bodyPr lIns="100794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725488" y="3404112"/>
            <a:ext cx="2962407" cy="5885074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929725" y="3404112"/>
            <a:ext cx="2962407" cy="5885074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7254875" cy="1038542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50784" y="105634"/>
            <a:ext cx="7151234" cy="101361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88" y="413493"/>
            <a:ext cx="6166644" cy="1730904"/>
          </a:xfrm>
        </p:spPr>
        <p:txBody>
          <a:bodyPr anchor="b" anchorCtr="0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25488" y="2423265"/>
            <a:ext cx="1511432" cy="6808224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357835" y="2423265"/>
            <a:ext cx="4534297" cy="6808224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88" y="7421158"/>
            <a:ext cx="5803900" cy="790928"/>
          </a:xfrm>
        </p:spPr>
        <p:txBody>
          <a:bodyPr anchor="ctr">
            <a:noAutofit/>
          </a:bodyPr>
          <a:lstStyle>
            <a:lvl1pPr algn="l">
              <a:buNone/>
              <a:defRPr sz="31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5488" y="8246895"/>
            <a:ext cx="5803900" cy="1038543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25487" y="9346883"/>
            <a:ext cx="3083322" cy="69236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078" y="9402271"/>
            <a:ext cx="362744" cy="692361"/>
          </a:xfrm>
        </p:spPr>
        <p:txBody>
          <a:bodyPr/>
          <a:lstStyle/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4195" y="7092550"/>
            <a:ext cx="7146052" cy="13847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4356" y="7042455"/>
            <a:ext cx="7145892" cy="692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4357" y="7228343"/>
            <a:ext cx="7145891" cy="7391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196" y="100970"/>
            <a:ext cx="7142111" cy="6938042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7254875" cy="103854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50784" y="105634"/>
            <a:ext cx="7151234" cy="101361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725488" y="415898"/>
            <a:ext cx="6166644" cy="1730904"/>
          </a:xfrm>
          <a:prstGeom prst="rect">
            <a:avLst/>
          </a:prstGeom>
        </p:spPr>
        <p:txBody>
          <a:bodyPr lIns="100794" tIns="50397" rIns="100794" bIns="100794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25488" y="2192480"/>
            <a:ext cx="6166644" cy="6923616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897041" y="9375732"/>
            <a:ext cx="1964862" cy="721210"/>
          </a:xfrm>
          <a:prstGeom prst="rect">
            <a:avLst/>
          </a:prstGeom>
        </p:spPr>
        <p:txBody>
          <a:bodyPr lIns="100794" tIns="50397" rIns="100794" bIns="50397" anchor="ctr" anchorCtr="0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fld id="{C0C86DEC-EBF2-4E04-A066-8C9AFEA1B64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25488" y="9346883"/>
            <a:ext cx="3143779" cy="692361"/>
          </a:xfrm>
          <a:prstGeom prst="rect">
            <a:avLst/>
          </a:prstGeom>
        </p:spPr>
        <p:txBody>
          <a:bodyPr lIns="100794" tIns="50397" rIns="100794" bIns="50397" anchor="ctr" anchorCtr="0"/>
          <a:lstStyle>
            <a:lvl1pPr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6078" y="9404580"/>
            <a:ext cx="362744" cy="692361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5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E90D9B-96A6-49C1-9C0D-4E611589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ts val="639"/>
        </a:spcBef>
        <a:buClr>
          <a:schemeClr val="accent1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66" indent="-251986" algn="l" rtl="0" eaLnBrk="1" latinLnBrk="0" hangingPunct="1">
        <a:spcBef>
          <a:spcPts val="408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07149" indent="-251986" algn="l" rtl="0" eaLnBrk="1" latinLnBrk="0" hangingPunct="1">
        <a:spcBef>
          <a:spcPts val="40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251986" algn="l" rtl="0" eaLnBrk="1" latinLnBrk="0" hangingPunct="1">
        <a:spcBef>
          <a:spcPts val="408"/>
        </a:spcBef>
        <a:buClr>
          <a:schemeClr val="accent3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408"/>
        </a:spcBef>
        <a:buClr>
          <a:schemeClr val="accent3"/>
        </a:buClr>
        <a:buFontTx/>
        <a:buChar char="o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51986" algn="l" rtl="0" eaLnBrk="1" latinLnBrk="0" hangingPunct="1">
        <a:spcBef>
          <a:spcPts val="408"/>
        </a:spcBef>
        <a:buClr>
          <a:schemeClr val="accent3"/>
        </a:buClr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51986" algn="l" rtl="0" eaLnBrk="1" latinLnBrk="0" hangingPunct="1">
        <a:spcBef>
          <a:spcPts val="408"/>
        </a:spcBef>
        <a:buClr>
          <a:schemeClr val="accent2"/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51986" algn="l" rtl="0" eaLnBrk="1" latinLnBrk="0" hangingPunct="1">
        <a:spcBef>
          <a:spcPts val="408"/>
        </a:spcBef>
        <a:buClr>
          <a:schemeClr val="accent1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51986" algn="l" rtl="0" eaLnBrk="1" latinLnBrk="0" hangingPunct="1">
        <a:spcBef>
          <a:spcPts val="408"/>
        </a:spcBef>
        <a:buClr>
          <a:schemeClr val="accent2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61" y="6828940"/>
            <a:ext cx="7036457" cy="1383146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Программа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«Земский учитель» </a:t>
            </a:r>
            <a:b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предоставляет выплаты учителям, прибывшем (переехавшем) на работу в сельские населенные пункты, либо рабочие поселки, либо поселки городского типа, либо города с населением до 50 тысяч человек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в размере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  <a:t>1 млн. рублей. </a:t>
            </a:r>
            <a:r>
              <a:rPr lang="ru-RU" sz="1400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Условия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предоставления:</a:t>
            </a:r>
            <a:b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- возраст учителя </a:t>
            </a:r>
            <a:r>
              <a:rPr lang="ru-RU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до 55 лет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включительно;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- наличие среднего профессионального или высшего </a:t>
            </a:r>
            <a:r>
              <a:rPr lang="ru-RU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образования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- трудоустройство в общеобразовательную организацию на вакантную должность учителя, </a:t>
            </a:r>
            <a:r>
              <a:rPr lang="ru-RU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включенную в Перечень вакантных должностей,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с объемом учебной нагрузки не менее чем 18-ти часов в неделю;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- принятие учителем обязательства отработать </a:t>
            </a:r>
            <a:r>
              <a:rPr lang="ru-RU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в течение пяти лет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по основному месту работы.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К</a:t>
            </a:r>
            <a:r>
              <a:rPr lang="ru-RU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участию в программе </a:t>
            </a:r>
            <a:r>
              <a:rPr lang="ru-RU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не допускаются претенденты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, в заявках которых место планируемого переезда будет соответствовать муниципальному образованию, в котором претендент проживает или работает в настоящее время.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Информация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размещена на федеральном портале «Земский учитель» и официальном сайте Министерства в разделе «Деятельность//Мероприятия//Земский учитель».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  <a:t>Контактные </a:t>
            </a:r>
            <a:r>
              <a:rPr lang="ru-RU" sz="1400" b="1" dirty="0" smtClean="0">
                <a:solidFill>
                  <a:srgbClr val="FF0000"/>
                </a:solidFill>
                <a:latin typeface="Sylfaen" pitchFamily="18" charset="0"/>
                <a:cs typeface="Times New Roman" pitchFamily="18" charset="0"/>
              </a:rPr>
              <a:t>телефоны: </a:t>
            </a:r>
            <a: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8(498) 602-11-49, 8(498) 602-10-70, 8(499) 940-10-27.</a:t>
            </a:r>
            <a:br>
              <a:rPr lang="ru-RU" sz="14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22" r="322"/>
          <a:stretch>
            <a:fillRect/>
          </a:stretch>
        </p:blipFill>
        <p:spPr bwMode="auto">
          <a:xfrm>
            <a:off x="0" y="192052"/>
            <a:ext cx="7254875" cy="470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0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   Программа «Земский учитель»  предоставляет выплаты учителям, прибывшем (переехавшем) на работу в сельские населенные пункты, либо рабочие поселки, либо поселки городского типа, либо города с населением до 50 тысяч человек в размере 1 млн. рублей.   Условия предоставления:  - возраст учителя до 55 лет включительно;  - наличие среднего профессионального или высшего образования; - трудоустройство в общеобразовательную организацию на вакантную должность учителя, включенную в Перечень вакантных должностей, с объемом учебной нагрузки не менее чем 18-ти часов в неделю; - принятие учителем обязательства отработать в течение пяти лет по основному месту работы. К участию в программе не допускаются претенденты, в заявках которых место планируемого переезда будет соответствовать муниципальному образованию, в котором претендент проживает или работает в настоящее время.   Информация размещена на федеральном портале «Земский учитель» и официальном сайте Министерства в разделе «Деятельность//Мероприятия//Земский учитель». Контактные телефоны: 8(498) 602-11-49, 8(498) 602-10-70, 8(499) 940-10-27.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BarinovaMA</dc:creator>
  <cp:lastModifiedBy>BarinovaMA</cp:lastModifiedBy>
  <cp:revision>14</cp:revision>
  <dcterms:created xsi:type="dcterms:W3CDTF">2021-02-02T08:10:51Z</dcterms:created>
  <dcterms:modified xsi:type="dcterms:W3CDTF">2021-02-02T12:52:55Z</dcterms:modified>
</cp:coreProperties>
</file>