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96" r:id="rId2"/>
    <p:sldMasterId id="2147483909" r:id="rId3"/>
    <p:sldMasterId id="2147483922" r:id="rId4"/>
    <p:sldMasterId id="2147483936" r:id="rId5"/>
    <p:sldMasterId id="2147483949" r:id="rId6"/>
    <p:sldMasterId id="2147483962" r:id="rId7"/>
    <p:sldMasterId id="2147483975" r:id="rId8"/>
    <p:sldMasterId id="2147483988" r:id="rId9"/>
    <p:sldMasterId id="2147484002" r:id="rId10"/>
  </p:sldMasterIdLst>
  <p:notesMasterIdLst>
    <p:notesMasterId r:id="rId55"/>
  </p:notesMasterIdLst>
  <p:sldIdLst>
    <p:sldId id="258" r:id="rId11"/>
    <p:sldId id="308" r:id="rId12"/>
    <p:sldId id="309" r:id="rId13"/>
    <p:sldId id="311" r:id="rId14"/>
    <p:sldId id="314" r:id="rId15"/>
    <p:sldId id="370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17" r:id="rId28"/>
    <p:sldId id="331" r:id="rId29"/>
    <p:sldId id="333" r:id="rId30"/>
    <p:sldId id="332" r:id="rId31"/>
    <p:sldId id="336" r:id="rId32"/>
    <p:sldId id="337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51" r:id="rId44"/>
    <p:sldId id="352" r:id="rId45"/>
    <p:sldId id="371" r:id="rId46"/>
    <p:sldId id="353" r:id="rId47"/>
    <p:sldId id="354" r:id="rId48"/>
    <p:sldId id="356" r:id="rId49"/>
    <p:sldId id="357" r:id="rId50"/>
    <p:sldId id="358" r:id="rId51"/>
    <p:sldId id="359" r:id="rId52"/>
    <p:sldId id="361" r:id="rId53"/>
    <p:sldId id="36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2" autoAdjust="0"/>
    <p:restoredTop sz="87917" autoAdjust="0"/>
  </p:normalViewPr>
  <p:slideViewPr>
    <p:cSldViewPr>
      <p:cViewPr varScale="1">
        <p:scale>
          <a:sx n="102" d="100"/>
          <a:sy n="102" d="100"/>
        </p:scale>
        <p:origin x="16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Изучение ПДД на классных часах</c:v>
                </c:pt>
                <c:pt idx="1">
                  <c:v>Изучение ПДД на минутках безопасности</c:v>
                </c:pt>
                <c:pt idx="2">
                  <c:v>Изучение  ПДД на уроках окружающего мира</c:v>
                </c:pt>
                <c:pt idx="3">
                  <c:v>Изучение ПДД на занятиях внеурочной деятельности</c:v>
                </c:pt>
                <c:pt idx="4">
                  <c:v>Изучение ПДД на уроках ОБЖ</c:v>
                </c:pt>
                <c:pt idx="5">
                  <c:v>Изучение ПДДна занятиях отряда ЮИД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Изучение ПДД на классных часах</c:v>
                </c:pt>
                <c:pt idx="1">
                  <c:v>Изучение ПДД на минутках безопасности</c:v>
                </c:pt>
                <c:pt idx="2">
                  <c:v>Изучение  ПДД на уроках окружающего мира</c:v>
                </c:pt>
                <c:pt idx="3">
                  <c:v>Изучение ПДД на занятиях внеурочной деятельности</c:v>
                </c:pt>
                <c:pt idx="4">
                  <c:v>Изучение ПДД на уроках ОБЖ</c:v>
                </c:pt>
                <c:pt idx="5">
                  <c:v>Изучение ПДДна занятиях отряда ЮИД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Изучение ПДД на классных часах</c:v>
                </c:pt>
                <c:pt idx="1">
                  <c:v>Изучение ПДД на минутках безопасности</c:v>
                </c:pt>
                <c:pt idx="2">
                  <c:v>Изучение  ПДД на уроках окружающего мира</c:v>
                </c:pt>
                <c:pt idx="3">
                  <c:v>Изучение ПДД на занятиях внеурочной деятельности</c:v>
                </c:pt>
                <c:pt idx="4">
                  <c:v>Изучение ПДД на уроках ОБЖ</c:v>
                </c:pt>
                <c:pt idx="5">
                  <c:v>Изучение ПДДна занятиях отряда ЮИД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6954560"/>
        <c:axId val="356954168"/>
      </c:barChart>
      <c:catAx>
        <c:axId val="35695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954168"/>
        <c:crosses val="autoZero"/>
        <c:auto val="1"/>
        <c:lblAlgn val="ctr"/>
        <c:lblOffset val="100"/>
        <c:noMultiLvlLbl val="0"/>
      </c:catAx>
      <c:valAx>
        <c:axId val="356954168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95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8F061-64E4-482C-B60B-9F1EE126F9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B7BEA10-2435-4C44-8CC4-5650AB83AC24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Аварийность на автомобильном транспорте в России является одной из острейших социально-экономических и демографических проблем.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2B966-6FEB-45D9-ACD9-FD3107788D73}" type="parTrans" cxnId="{053EFAA0-0AE6-42C6-A931-86D9B5038D74}">
      <dgm:prSet/>
      <dgm:spPr/>
      <dgm:t>
        <a:bodyPr/>
        <a:lstStyle/>
        <a:p>
          <a:endParaRPr lang="ru-RU"/>
        </a:p>
      </dgm:t>
    </dgm:pt>
    <dgm:pt modelId="{D4137BE3-E346-430B-A565-BB7A4C8A489D}" type="sibTrans" cxnId="{053EFAA0-0AE6-42C6-A931-86D9B5038D74}">
      <dgm:prSet/>
      <dgm:spPr/>
      <dgm:t>
        <a:bodyPr/>
        <a:lstStyle/>
        <a:p>
          <a:endParaRPr lang="ru-RU"/>
        </a:p>
      </dgm:t>
    </dgm:pt>
    <dgm:pt modelId="{C837155E-6599-4152-979C-D712D808A451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 этом наглядно свидетельствуют цифры аварийности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508380-5E74-4B71-B27C-332F6E9D56A6}" type="parTrans" cxnId="{45F7A88C-B6D1-4694-824C-06C972A21502}">
      <dgm:prSet/>
      <dgm:spPr/>
      <dgm:t>
        <a:bodyPr/>
        <a:lstStyle/>
        <a:p>
          <a:endParaRPr lang="ru-RU"/>
        </a:p>
      </dgm:t>
    </dgm:pt>
    <dgm:pt modelId="{98D76F5E-CB59-4B9A-8CC4-E79C3910520C}" type="sibTrans" cxnId="{45F7A88C-B6D1-4694-824C-06C972A21502}">
      <dgm:prSet/>
      <dgm:spPr/>
      <dgm:t>
        <a:bodyPr/>
        <a:lstStyle/>
        <a:p>
          <a:endParaRPr lang="ru-RU"/>
        </a:p>
      </dgm:t>
    </dgm:pt>
    <dgm:pt modelId="{9A1B0814-9FF4-478E-8247-5278086F1D01}" type="pres">
      <dgm:prSet presAssocID="{D028F061-64E4-482C-B60B-9F1EE126F9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803FDA-1C13-4463-AC6D-7B3ACD68E37B}" type="pres">
      <dgm:prSet presAssocID="{5B7BEA10-2435-4C44-8CC4-5650AB83AC2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4E4D2-6E38-45E7-91FB-A6D9ADFBFC9B}" type="pres">
      <dgm:prSet presAssocID="{D4137BE3-E346-430B-A565-BB7A4C8A489D}" presName="spacer" presStyleCnt="0"/>
      <dgm:spPr/>
    </dgm:pt>
    <dgm:pt modelId="{68A1BDB7-49FC-489C-94C3-450164A3AF90}" type="pres">
      <dgm:prSet presAssocID="{C837155E-6599-4152-979C-D712D808A45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5C73D3-7E5E-49AA-8F83-DAEAFD558C47}" type="presOf" srcId="{5B7BEA10-2435-4C44-8CC4-5650AB83AC24}" destId="{64803FDA-1C13-4463-AC6D-7B3ACD68E37B}" srcOrd="0" destOrd="0" presId="urn:microsoft.com/office/officeart/2005/8/layout/vList2"/>
    <dgm:cxn modelId="{053EFAA0-0AE6-42C6-A931-86D9B5038D74}" srcId="{D028F061-64E4-482C-B60B-9F1EE126F970}" destId="{5B7BEA10-2435-4C44-8CC4-5650AB83AC24}" srcOrd="0" destOrd="0" parTransId="{5992B966-6FEB-45D9-ACD9-FD3107788D73}" sibTransId="{D4137BE3-E346-430B-A565-BB7A4C8A489D}"/>
    <dgm:cxn modelId="{8C7A36CF-7C64-4298-9F53-9CF516FF9067}" type="presOf" srcId="{C837155E-6599-4152-979C-D712D808A451}" destId="{68A1BDB7-49FC-489C-94C3-450164A3AF90}" srcOrd="0" destOrd="0" presId="urn:microsoft.com/office/officeart/2005/8/layout/vList2"/>
    <dgm:cxn modelId="{45F7A88C-B6D1-4694-824C-06C972A21502}" srcId="{D028F061-64E4-482C-B60B-9F1EE126F970}" destId="{C837155E-6599-4152-979C-D712D808A451}" srcOrd="1" destOrd="0" parTransId="{86508380-5E74-4B71-B27C-332F6E9D56A6}" sibTransId="{98D76F5E-CB59-4B9A-8CC4-E79C3910520C}"/>
    <dgm:cxn modelId="{E2FCBB98-3691-4BDC-B387-3DD42C5B912F}" type="presOf" srcId="{D028F061-64E4-482C-B60B-9F1EE126F970}" destId="{9A1B0814-9FF4-478E-8247-5278086F1D01}" srcOrd="0" destOrd="0" presId="urn:microsoft.com/office/officeart/2005/8/layout/vList2"/>
    <dgm:cxn modelId="{C5F73BBA-F5A9-4415-89B6-9EE51ED556AB}" type="presParOf" srcId="{9A1B0814-9FF4-478E-8247-5278086F1D01}" destId="{64803FDA-1C13-4463-AC6D-7B3ACD68E37B}" srcOrd="0" destOrd="0" presId="urn:microsoft.com/office/officeart/2005/8/layout/vList2"/>
    <dgm:cxn modelId="{A1199B85-FFB3-446B-BC20-EF7E183F939D}" type="presParOf" srcId="{9A1B0814-9FF4-478E-8247-5278086F1D01}" destId="{A954E4D2-6E38-45E7-91FB-A6D9ADFBFC9B}" srcOrd="1" destOrd="0" presId="urn:microsoft.com/office/officeart/2005/8/layout/vList2"/>
    <dgm:cxn modelId="{28D1DCCF-6DE6-4E98-85AF-876B8FF5F1F8}" type="presParOf" srcId="{9A1B0814-9FF4-478E-8247-5278086F1D01}" destId="{68A1BDB7-49FC-489C-94C3-450164A3AF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D0FAAD-223A-45FA-8797-27128BB72F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FC89DE-E92A-48A8-A65A-328D3F332CD9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данным статистики, жертвой каждого десятого "ЧП" с участниками дорожного движения становятся дети и подростки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E53768-BF30-4599-A2E5-671CB8246CF9}" type="parTrans" cxnId="{35B025FD-824E-4F67-A417-5A546BA2B2C2}">
      <dgm:prSet/>
      <dgm:spPr/>
      <dgm:t>
        <a:bodyPr/>
        <a:lstStyle/>
        <a:p>
          <a:endParaRPr lang="ru-RU"/>
        </a:p>
      </dgm:t>
    </dgm:pt>
    <dgm:pt modelId="{D329ED83-2585-4712-BE7E-B75925CC9ECA}" type="sibTrans" cxnId="{35B025FD-824E-4F67-A417-5A546BA2B2C2}">
      <dgm:prSet/>
      <dgm:spPr/>
      <dgm:t>
        <a:bodyPr/>
        <a:lstStyle/>
        <a:p>
          <a:endParaRPr lang="ru-RU"/>
        </a:p>
      </dgm:t>
    </dgm:pt>
    <dgm:pt modelId="{D72C0819-78FD-4072-B308-B49481677B3D}" type="pres">
      <dgm:prSet presAssocID="{5DD0FAAD-223A-45FA-8797-27128BB72F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14642-76E9-4577-9F81-58743C1078FC}" type="pres">
      <dgm:prSet presAssocID="{EFFC89DE-E92A-48A8-A65A-328D3F332CD9}" presName="parentText" presStyleLbl="node1" presStyleIdx="0" presStyleCnt="1" custScaleY="3438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B025FD-824E-4F67-A417-5A546BA2B2C2}" srcId="{5DD0FAAD-223A-45FA-8797-27128BB72F3E}" destId="{EFFC89DE-E92A-48A8-A65A-328D3F332CD9}" srcOrd="0" destOrd="0" parTransId="{61E53768-BF30-4599-A2E5-671CB8246CF9}" sibTransId="{D329ED83-2585-4712-BE7E-B75925CC9ECA}"/>
    <dgm:cxn modelId="{4DC56043-DDCF-4E12-A1E9-BB41F211E20A}" type="presOf" srcId="{EFFC89DE-E92A-48A8-A65A-328D3F332CD9}" destId="{E2B14642-76E9-4577-9F81-58743C1078FC}" srcOrd="0" destOrd="0" presId="urn:microsoft.com/office/officeart/2005/8/layout/vList2"/>
    <dgm:cxn modelId="{21859369-484C-44C7-8340-CA75500C0297}" type="presOf" srcId="{5DD0FAAD-223A-45FA-8797-27128BB72F3E}" destId="{D72C0819-78FD-4072-B308-B49481677B3D}" srcOrd="0" destOrd="0" presId="urn:microsoft.com/office/officeart/2005/8/layout/vList2"/>
    <dgm:cxn modelId="{3755D64C-9D00-4319-8A66-EEBA498565FC}" type="presParOf" srcId="{D72C0819-78FD-4072-B308-B49481677B3D}" destId="{E2B14642-76E9-4577-9F81-58743C1078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A6ABFA-5D8E-4F5D-BAA8-12C7E1179C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33BB12-861B-4BD0-9BAB-C22F52D5808A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Актуальность проблемы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профилактики ДДТТ обусловлена ростом ДТП – основной причины смертности и инвалидности людей в возрасте от 3 до 35 лет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48CC2-2555-4D54-9C33-AD186B5AAAE7}" type="parTrans" cxnId="{87947D97-AE14-4919-AA13-1EA869417809}">
      <dgm:prSet/>
      <dgm:spPr/>
      <dgm:t>
        <a:bodyPr/>
        <a:lstStyle/>
        <a:p>
          <a:endParaRPr lang="ru-RU"/>
        </a:p>
      </dgm:t>
    </dgm:pt>
    <dgm:pt modelId="{E038CFA9-37EA-419B-A239-8AC5370B7E98}" type="sibTrans" cxnId="{87947D97-AE14-4919-AA13-1EA869417809}">
      <dgm:prSet/>
      <dgm:spPr/>
      <dgm:t>
        <a:bodyPr/>
        <a:lstStyle/>
        <a:p>
          <a:endParaRPr lang="ru-RU"/>
        </a:p>
      </dgm:t>
    </dgm:pt>
    <dgm:pt modelId="{08D9DB6A-8B74-4921-9DF3-306AFB63F2C2}" type="pres">
      <dgm:prSet presAssocID="{F8A6ABFA-5D8E-4F5D-BAA8-12C7E1179C7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6E1AAD-AD32-4015-8E85-324C4D9C4F3B}" type="pres">
      <dgm:prSet presAssocID="{CE33BB12-861B-4BD0-9BAB-C22F52D5808A}" presName="parentText" presStyleLbl="node1" presStyleIdx="0" presStyleCnt="1" custScaleY="76743" custLinFactNeighborX="885" custLinFactNeighborY="-40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0236B8-0591-4A5A-8AA2-E9DC5BC080A0}" type="presOf" srcId="{CE33BB12-861B-4BD0-9BAB-C22F52D5808A}" destId="{556E1AAD-AD32-4015-8E85-324C4D9C4F3B}" srcOrd="0" destOrd="0" presId="urn:microsoft.com/office/officeart/2005/8/layout/vList2"/>
    <dgm:cxn modelId="{87947D97-AE14-4919-AA13-1EA869417809}" srcId="{F8A6ABFA-5D8E-4F5D-BAA8-12C7E1179C7F}" destId="{CE33BB12-861B-4BD0-9BAB-C22F52D5808A}" srcOrd="0" destOrd="0" parTransId="{3FF48CC2-2555-4D54-9C33-AD186B5AAAE7}" sibTransId="{E038CFA9-37EA-419B-A239-8AC5370B7E98}"/>
    <dgm:cxn modelId="{711BE93D-EB0A-4713-B750-7F6AB8D8F196}" type="presOf" srcId="{F8A6ABFA-5D8E-4F5D-BAA8-12C7E1179C7F}" destId="{08D9DB6A-8B74-4921-9DF3-306AFB63F2C2}" srcOrd="0" destOrd="0" presId="urn:microsoft.com/office/officeart/2005/8/layout/vList2"/>
    <dgm:cxn modelId="{96501BA1-5334-4696-AE3A-C3236EA6ECE8}" type="presParOf" srcId="{08D9DB6A-8B74-4921-9DF3-306AFB63F2C2}" destId="{556E1AAD-AD32-4015-8E85-324C4D9C4F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9814A8-8716-493B-9CA2-7144F8607A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771414-CC0D-47EB-B11E-746151ADF214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ГЛАВНАЯ ЗАДАЧА ДЛЯ СОХРАНЕНИЯ ЖИЗНИ И ЗДОРОВЬЯ ДЕТЕЙ  МОУ ГЛЕБОВСКАЯ СОШ –</a:t>
          </a:r>
        </a:p>
        <a:p>
          <a:pPr algn="ctr" rtl="0"/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ДЕЯТЕЛЬНОСТИ ПО ПРОФИЛАКТИКЕ ДЕТСКОГО ДОРОЖНО-ТРАНСПОРТНОГО ТРАВМАТИЗМА</a:t>
          </a:r>
          <a:endParaRPr lang="ru-RU" sz="2000" b="1" dirty="0" smtClean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7A8F75-DE71-4486-9B31-68FAD8E87EA2}" type="parTrans" cxnId="{C8CAA750-6690-4C17-AFCB-A2AC9D0F7622}">
      <dgm:prSet/>
      <dgm:spPr/>
      <dgm:t>
        <a:bodyPr/>
        <a:lstStyle/>
        <a:p>
          <a:endParaRPr lang="ru-RU"/>
        </a:p>
      </dgm:t>
    </dgm:pt>
    <dgm:pt modelId="{DB3A0E73-1926-4C8F-8FB1-7BCA87D00D9A}" type="sibTrans" cxnId="{C8CAA750-6690-4C17-AFCB-A2AC9D0F7622}">
      <dgm:prSet/>
      <dgm:spPr/>
      <dgm:t>
        <a:bodyPr/>
        <a:lstStyle/>
        <a:p>
          <a:endParaRPr lang="ru-RU"/>
        </a:p>
      </dgm:t>
    </dgm:pt>
    <dgm:pt modelId="{B344790A-DC3A-432A-9A8F-6434C7EB1C6C}" type="pres">
      <dgm:prSet presAssocID="{BD9814A8-8716-493B-9CA2-7144F8607A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6B73ED-78DA-4816-99E0-1654C7D78B2C}" type="pres">
      <dgm:prSet presAssocID="{EE771414-CC0D-47EB-B11E-746151ADF214}" presName="parentText" presStyleLbl="node1" presStyleIdx="0" presStyleCnt="1" custScaleY="769010" custLinFactNeighborX="19565" custLinFactNeighborY="-17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AA750-6690-4C17-AFCB-A2AC9D0F7622}" srcId="{BD9814A8-8716-493B-9CA2-7144F8607AA2}" destId="{EE771414-CC0D-47EB-B11E-746151ADF214}" srcOrd="0" destOrd="0" parTransId="{3E7A8F75-DE71-4486-9B31-68FAD8E87EA2}" sibTransId="{DB3A0E73-1926-4C8F-8FB1-7BCA87D00D9A}"/>
    <dgm:cxn modelId="{10CA2276-335D-43A5-A365-3755427578BB}" type="presOf" srcId="{EE771414-CC0D-47EB-B11E-746151ADF214}" destId="{3A6B73ED-78DA-4816-99E0-1654C7D78B2C}" srcOrd="0" destOrd="0" presId="urn:microsoft.com/office/officeart/2005/8/layout/vList2"/>
    <dgm:cxn modelId="{1E093C5E-8388-419B-A18E-17934FCE5A72}" type="presOf" srcId="{BD9814A8-8716-493B-9CA2-7144F8607AA2}" destId="{B344790A-DC3A-432A-9A8F-6434C7EB1C6C}" srcOrd="0" destOrd="0" presId="urn:microsoft.com/office/officeart/2005/8/layout/vList2"/>
    <dgm:cxn modelId="{03D6A8C2-CA64-4B22-827A-E8B98618E17F}" type="presParOf" srcId="{B344790A-DC3A-432A-9A8F-6434C7EB1C6C}" destId="{3A6B73ED-78DA-4816-99E0-1654C7D78B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EFE1DF-527A-4E7F-8471-B8E42902990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96EB2-DCAA-4A67-9F7F-1588D0A2E99A}">
      <dgm:prSet custT="1"/>
      <dgm:spPr/>
      <dgm:t>
        <a:bodyPr/>
        <a:lstStyle/>
        <a:p>
          <a:pPr rtl="0"/>
          <a:r>
            <a:rPr lang="ru-RU" sz="2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РЕШИТЬ ПРОБЛЕМУ СНИЖЕНИЯ</a:t>
          </a:r>
        </a:p>
        <a:p>
          <a:pPr rtl="0"/>
          <a:r>
            <a:rPr lang="ru-RU" sz="2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ДДТТ– ОРГАНИЗОВАТЬ ВЗАИМОДЕЙСТВИЕ</a:t>
          </a:r>
          <a:r>
            <a:rPr lang="ru-RU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D007EF-AE46-4ED9-815A-01A26DD48753}" type="parTrans" cxnId="{0369A52E-E1C4-4455-B2DC-77BF9A86EB6B}">
      <dgm:prSet/>
      <dgm:spPr/>
      <dgm:t>
        <a:bodyPr/>
        <a:lstStyle/>
        <a:p>
          <a:endParaRPr lang="ru-RU"/>
        </a:p>
      </dgm:t>
    </dgm:pt>
    <dgm:pt modelId="{6A89F9B2-5409-4AA8-9FDD-1F20D42CFD00}" type="sibTrans" cxnId="{0369A52E-E1C4-4455-B2DC-77BF9A86EB6B}">
      <dgm:prSet/>
      <dgm:spPr/>
      <dgm:t>
        <a:bodyPr/>
        <a:lstStyle/>
        <a:p>
          <a:endParaRPr lang="ru-RU"/>
        </a:p>
      </dgm:t>
    </dgm:pt>
    <dgm:pt modelId="{663B22D4-6AF7-42DC-B496-2DCD05D23F3C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Управление образованием Истринского муниципального района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1664B6-9EFB-4C8B-9A9F-A1FBB6ED5933}" type="parTrans" cxnId="{BE665934-3611-4F8E-84DF-E003517B573B}">
      <dgm:prSet/>
      <dgm:spPr/>
      <dgm:t>
        <a:bodyPr/>
        <a:lstStyle/>
        <a:p>
          <a:endParaRPr lang="ru-RU"/>
        </a:p>
      </dgm:t>
    </dgm:pt>
    <dgm:pt modelId="{91FB2C3E-DC66-4A6A-AD60-C56752ADF525}" type="sibTrans" cxnId="{BE665934-3611-4F8E-84DF-E003517B573B}">
      <dgm:prSet/>
      <dgm:spPr/>
      <dgm:t>
        <a:bodyPr/>
        <a:lstStyle/>
        <a:p>
          <a:endParaRPr lang="ru-RU"/>
        </a:p>
      </dgm:t>
    </dgm:pt>
    <dgm:pt modelId="{0ECDAAF0-4C92-4A03-8570-85143732E2FA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ОГИБДД   ОМВД России по Истринскому району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090E0-07A2-4122-BDEF-2E04419D2647}" type="parTrans" cxnId="{8C355B46-4AA2-4086-9254-273AFF33409A}">
      <dgm:prSet/>
      <dgm:spPr/>
      <dgm:t>
        <a:bodyPr/>
        <a:lstStyle/>
        <a:p>
          <a:endParaRPr lang="ru-RU"/>
        </a:p>
      </dgm:t>
    </dgm:pt>
    <dgm:pt modelId="{52CA7CE8-ADEA-4733-A80A-4F9B22369939}" type="sibTrans" cxnId="{8C355B46-4AA2-4086-9254-273AFF33409A}">
      <dgm:prSet/>
      <dgm:spPr/>
      <dgm:t>
        <a:bodyPr/>
        <a:lstStyle/>
        <a:p>
          <a:endParaRPr lang="ru-RU"/>
        </a:p>
      </dgm:t>
    </dgm:pt>
    <dgm:pt modelId="{60881CE4-51BC-44B5-9377-2636B3CCFDFD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МОУ ДОД ЦРТДиЮ «Ровесник»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A226D-EB72-4CD7-A32D-354EC59920A0}" type="parTrans" cxnId="{24308B28-4463-4718-9A45-B68CC3D99FB3}">
      <dgm:prSet/>
      <dgm:spPr/>
      <dgm:t>
        <a:bodyPr/>
        <a:lstStyle/>
        <a:p>
          <a:endParaRPr lang="ru-RU"/>
        </a:p>
      </dgm:t>
    </dgm:pt>
    <dgm:pt modelId="{F205A016-415D-4B61-B834-A7A619317D7C}" type="sibTrans" cxnId="{24308B28-4463-4718-9A45-B68CC3D99FB3}">
      <dgm:prSet/>
      <dgm:spPr/>
      <dgm:t>
        <a:bodyPr/>
        <a:lstStyle/>
        <a:p>
          <a:endParaRPr lang="ru-RU"/>
        </a:p>
      </dgm:t>
    </dgm:pt>
    <dgm:pt modelId="{807F11CA-B71A-4917-8BE4-A1F3FB52A676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Автошкола «Диамант»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72DB5-86BF-4977-9327-C6D462B640C0}" type="parTrans" cxnId="{106F6131-6515-46FF-9C08-561DBEAE343A}">
      <dgm:prSet/>
      <dgm:spPr/>
      <dgm:t>
        <a:bodyPr/>
        <a:lstStyle/>
        <a:p>
          <a:endParaRPr lang="ru-RU"/>
        </a:p>
      </dgm:t>
    </dgm:pt>
    <dgm:pt modelId="{C8473E9E-870C-4C65-A02D-F045812CFC4B}" type="sibTrans" cxnId="{106F6131-6515-46FF-9C08-561DBEAE343A}">
      <dgm:prSet/>
      <dgm:spPr/>
      <dgm:t>
        <a:bodyPr/>
        <a:lstStyle/>
        <a:p>
          <a:endParaRPr lang="ru-RU"/>
        </a:p>
      </dgm:t>
    </dgm:pt>
    <dgm:pt modelId="{9C6AFDA4-4490-4D4D-826A-C318E07C6B8C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Родительская</a:t>
          </a:r>
        </a:p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обществен-</a:t>
          </a:r>
        </a:p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ность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EC43A-5D3C-4A86-84A6-3076C68305AF}" type="parTrans" cxnId="{9D1CBB31-276A-47E8-9AEF-3ABAE43AFBDC}">
      <dgm:prSet/>
      <dgm:spPr/>
      <dgm:t>
        <a:bodyPr/>
        <a:lstStyle/>
        <a:p>
          <a:endParaRPr lang="ru-RU"/>
        </a:p>
      </dgm:t>
    </dgm:pt>
    <dgm:pt modelId="{F36542C3-25DF-4FAB-B164-B83AC1D46750}" type="sibTrans" cxnId="{9D1CBB31-276A-47E8-9AEF-3ABAE43AFBDC}">
      <dgm:prSet/>
      <dgm:spPr/>
      <dgm:t>
        <a:bodyPr/>
        <a:lstStyle/>
        <a:p>
          <a:endParaRPr lang="ru-RU"/>
        </a:p>
      </dgm:t>
    </dgm:pt>
    <dgm:pt modelId="{59C79ECA-C01A-4C87-A7F6-38D53CC6DCA1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СМИ - Городская газета «Истринские вести», Истринское телевидение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3C568-A687-4597-8738-ACF70218F39D}" type="parTrans" cxnId="{BADBB1BC-C792-4990-8AA5-3A23BD824D3D}">
      <dgm:prSet/>
      <dgm:spPr/>
      <dgm:t>
        <a:bodyPr/>
        <a:lstStyle/>
        <a:p>
          <a:endParaRPr lang="ru-RU"/>
        </a:p>
      </dgm:t>
    </dgm:pt>
    <dgm:pt modelId="{E3BBA07D-0F48-40F5-A269-C11B796946F0}" type="sibTrans" cxnId="{BADBB1BC-C792-4990-8AA5-3A23BD824D3D}">
      <dgm:prSet/>
      <dgm:spPr/>
      <dgm:t>
        <a:bodyPr/>
        <a:lstStyle/>
        <a:p>
          <a:endParaRPr lang="ru-RU"/>
        </a:p>
      </dgm:t>
    </dgm:pt>
    <dgm:pt modelId="{71BD59FB-BA2A-48A6-9BAA-331BEF12FB80}">
      <dgm:prSet custT="1"/>
      <dgm:spPr/>
      <dgm:t>
        <a:bodyPr/>
        <a:lstStyle/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Обществен-</a:t>
          </a:r>
        </a:p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ные организации и</a:t>
          </a:r>
        </a:p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культовые</a:t>
          </a:r>
        </a:p>
        <a:p>
          <a:pPr rtl="0"/>
          <a:r>
            <a:rPr lang="ru-RU" sz="16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учреждения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5D0367-6BBD-4F4D-BA80-9EAF9AFA43A5}" type="parTrans" cxnId="{130EA293-B627-4AED-B2F4-72DEF259DD4C}">
      <dgm:prSet/>
      <dgm:spPr/>
      <dgm:t>
        <a:bodyPr/>
        <a:lstStyle/>
        <a:p>
          <a:endParaRPr lang="ru-RU"/>
        </a:p>
      </dgm:t>
    </dgm:pt>
    <dgm:pt modelId="{515FE63C-A2A3-445E-AE55-A8FA09E2405C}" type="sibTrans" cxnId="{130EA293-B627-4AED-B2F4-72DEF259DD4C}">
      <dgm:prSet/>
      <dgm:spPr/>
      <dgm:t>
        <a:bodyPr/>
        <a:lstStyle/>
        <a:p>
          <a:endParaRPr lang="ru-RU"/>
        </a:p>
      </dgm:t>
    </dgm:pt>
    <dgm:pt modelId="{8E8DFB53-B02B-4A9B-A578-E23C4C4228AC}">
      <dgm:prSet/>
      <dgm:spPr/>
      <dgm:t>
        <a:bodyPr/>
        <a:lstStyle/>
        <a:p>
          <a:endParaRPr lang="ru-RU"/>
        </a:p>
      </dgm:t>
    </dgm:pt>
    <dgm:pt modelId="{111CEAB8-4276-480F-8E6C-F30C5AD64773}" type="parTrans" cxnId="{C5375AB3-C35C-4C76-A8E5-4D7A0A806A7A}">
      <dgm:prSet/>
      <dgm:spPr/>
      <dgm:t>
        <a:bodyPr/>
        <a:lstStyle/>
        <a:p>
          <a:endParaRPr lang="ru-RU"/>
        </a:p>
      </dgm:t>
    </dgm:pt>
    <dgm:pt modelId="{8BD32E65-1C00-4718-93A9-EEAB8EF77441}" type="sibTrans" cxnId="{C5375AB3-C35C-4C76-A8E5-4D7A0A806A7A}">
      <dgm:prSet/>
      <dgm:spPr/>
      <dgm:t>
        <a:bodyPr/>
        <a:lstStyle/>
        <a:p>
          <a:endParaRPr lang="ru-RU"/>
        </a:p>
      </dgm:t>
    </dgm:pt>
    <dgm:pt modelId="{4F7B8E2A-CFC7-4A6D-A3A7-1BC9444F4267}" type="pres">
      <dgm:prSet presAssocID="{6CEFE1DF-527A-4E7F-8471-B8E42902990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A48288-9D80-4A35-B2BB-056AC545DEC0}" type="pres">
      <dgm:prSet presAssocID="{6CEFE1DF-527A-4E7F-8471-B8E429029902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884D86E3-8FD4-4E44-B694-D61415D08650}" type="pres">
      <dgm:prSet presAssocID="{FAF96EB2-DCAA-4A67-9F7F-1588D0A2E99A}" presName="centerShape" presStyleLbl="vennNode1" presStyleIdx="0" presStyleCnt="8" custScaleY="85995"/>
      <dgm:spPr/>
      <dgm:t>
        <a:bodyPr/>
        <a:lstStyle/>
        <a:p>
          <a:endParaRPr lang="ru-RU"/>
        </a:p>
      </dgm:t>
    </dgm:pt>
    <dgm:pt modelId="{903FBAD7-6132-4277-8522-8CF9F0F95A5B}" type="pres">
      <dgm:prSet presAssocID="{663B22D4-6AF7-42DC-B496-2DCD05D23F3C}" presName="node" presStyleLbl="vennNode1" presStyleIdx="1" presStyleCnt="8" custRadScaleRad="93320" custRadScaleInc="3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816D2-5DD2-42D4-B352-07B74D2C5CB5}" type="pres">
      <dgm:prSet presAssocID="{0ECDAAF0-4C92-4A03-8570-85143732E2FA}" presName="node" presStyleLbl="vennNode1" presStyleIdx="2" presStyleCnt="8" custRadScaleRad="99226" custRadScaleInc="40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A9CB4-594B-4344-99E1-4EF1A39673B5}" type="pres">
      <dgm:prSet presAssocID="{60881CE4-51BC-44B5-9377-2636B3CCFDFD}" presName="node" presStyleLbl="vennNode1" presStyleIdx="3" presStyleCnt="8" custRadScaleRad="102993" custRadScaleInc="-299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EF89AA-0D40-4F36-95A0-B743A35F126A}" type="pres">
      <dgm:prSet presAssocID="{807F11CA-B71A-4917-8BE4-A1F3FB52A676}" presName="node" presStyleLbl="vennNode1" presStyleIdx="4" presStyleCnt="8" custRadScaleRad="107508" custRadScaleInc="-103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CC415-633C-49A1-AC97-AE085985E8FE}" type="pres">
      <dgm:prSet presAssocID="{9C6AFDA4-4490-4D4D-826A-C318E07C6B8C}" presName="node" presStyleLbl="vennNode1" presStyleIdx="5" presStyleCnt="8" custRadScaleRad="87728" custRadScaleInc="2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4E484-5521-4BD6-ADCB-81429A0C6C57}" type="pres">
      <dgm:prSet presAssocID="{59C79ECA-C01A-4C87-A7F6-38D53CC6DCA1}" presName="node" presStyleLbl="vennNode1" presStyleIdx="6" presStyleCnt="8" custRadScaleRad="105048" custRadScaleInc="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199EE9-17AE-4756-BA3A-09DB252F5F6D}" type="pres">
      <dgm:prSet presAssocID="{71BD59FB-BA2A-48A6-9BAA-331BEF12FB80}" presName="node" presStyleLbl="vennNode1" presStyleIdx="7" presStyleCnt="8" custRadScaleRad="92786" custRadScaleInc="-307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AED48-4FD9-4E69-A58E-7D3CD7B52A9C}" type="presOf" srcId="{6CEFE1DF-527A-4E7F-8471-B8E429029902}" destId="{4F7B8E2A-CFC7-4A6D-A3A7-1BC9444F4267}" srcOrd="0" destOrd="0" presId="urn:microsoft.com/office/officeart/2005/8/layout/radial3"/>
    <dgm:cxn modelId="{FC204868-195A-4801-82DD-B0E1571075EF}" type="presOf" srcId="{60881CE4-51BC-44B5-9377-2636B3CCFDFD}" destId="{BF1A9CB4-594B-4344-99E1-4EF1A39673B5}" srcOrd="0" destOrd="0" presId="urn:microsoft.com/office/officeart/2005/8/layout/radial3"/>
    <dgm:cxn modelId="{BE665934-3611-4F8E-84DF-E003517B573B}" srcId="{FAF96EB2-DCAA-4A67-9F7F-1588D0A2E99A}" destId="{663B22D4-6AF7-42DC-B496-2DCD05D23F3C}" srcOrd="0" destOrd="0" parTransId="{CA1664B6-9EFB-4C8B-9A9F-A1FBB6ED5933}" sibTransId="{91FB2C3E-DC66-4A6A-AD60-C56752ADF525}"/>
    <dgm:cxn modelId="{24308B28-4463-4718-9A45-B68CC3D99FB3}" srcId="{FAF96EB2-DCAA-4A67-9F7F-1588D0A2E99A}" destId="{60881CE4-51BC-44B5-9377-2636B3CCFDFD}" srcOrd="2" destOrd="0" parTransId="{B53A226D-EB72-4CD7-A32D-354EC59920A0}" sibTransId="{F205A016-415D-4B61-B834-A7A619317D7C}"/>
    <dgm:cxn modelId="{8C355B46-4AA2-4086-9254-273AFF33409A}" srcId="{FAF96EB2-DCAA-4A67-9F7F-1588D0A2E99A}" destId="{0ECDAAF0-4C92-4A03-8570-85143732E2FA}" srcOrd="1" destOrd="0" parTransId="{1B2090E0-07A2-4122-BDEF-2E04419D2647}" sibTransId="{52CA7CE8-ADEA-4733-A80A-4F9B22369939}"/>
    <dgm:cxn modelId="{C5375AB3-C35C-4C76-A8E5-4D7A0A806A7A}" srcId="{6CEFE1DF-527A-4E7F-8471-B8E429029902}" destId="{8E8DFB53-B02B-4A9B-A578-E23C4C4228AC}" srcOrd="1" destOrd="0" parTransId="{111CEAB8-4276-480F-8E6C-F30C5AD64773}" sibTransId="{8BD32E65-1C00-4718-93A9-EEAB8EF77441}"/>
    <dgm:cxn modelId="{D8EBF5E1-E95D-4552-93D9-F5D5D7962B55}" type="presOf" srcId="{663B22D4-6AF7-42DC-B496-2DCD05D23F3C}" destId="{903FBAD7-6132-4277-8522-8CF9F0F95A5B}" srcOrd="0" destOrd="0" presId="urn:microsoft.com/office/officeart/2005/8/layout/radial3"/>
    <dgm:cxn modelId="{0369A52E-E1C4-4455-B2DC-77BF9A86EB6B}" srcId="{6CEFE1DF-527A-4E7F-8471-B8E429029902}" destId="{FAF96EB2-DCAA-4A67-9F7F-1588D0A2E99A}" srcOrd="0" destOrd="0" parTransId="{98D007EF-AE46-4ED9-815A-01A26DD48753}" sibTransId="{6A89F9B2-5409-4AA8-9FDD-1F20D42CFD00}"/>
    <dgm:cxn modelId="{A4E0BDB0-BCD7-4619-A8BB-69A844A2ED37}" type="presOf" srcId="{0ECDAAF0-4C92-4A03-8570-85143732E2FA}" destId="{4EB816D2-5DD2-42D4-B352-07B74D2C5CB5}" srcOrd="0" destOrd="0" presId="urn:microsoft.com/office/officeart/2005/8/layout/radial3"/>
    <dgm:cxn modelId="{130EA293-B627-4AED-B2F4-72DEF259DD4C}" srcId="{FAF96EB2-DCAA-4A67-9F7F-1588D0A2E99A}" destId="{71BD59FB-BA2A-48A6-9BAA-331BEF12FB80}" srcOrd="6" destOrd="0" parTransId="{C35D0367-6BBD-4F4D-BA80-9EAF9AFA43A5}" sibTransId="{515FE63C-A2A3-445E-AE55-A8FA09E2405C}"/>
    <dgm:cxn modelId="{8DAF4883-2439-46D2-940F-A700D3F2AF39}" type="presOf" srcId="{807F11CA-B71A-4917-8BE4-A1F3FB52A676}" destId="{87EF89AA-0D40-4F36-95A0-B743A35F126A}" srcOrd="0" destOrd="0" presId="urn:microsoft.com/office/officeart/2005/8/layout/radial3"/>
    <dgm:cxn modelId="{6FC76168-DADA-4B35-9966-CDF2F586AB12}" type="presOf" srcId="{FAF96EB2-DCAA-4A67-9F7F-1588D0A2E99A}" destId="{884D86E3-8FD4-4E44-B694-D61415D08650}" srcOrd="0" destOrd="0" presId="urn:microsoft.com/office/officeart/2005/8/layout/radial3"/>
    <dgm:cxn modelId="{FD36D77A-C49B-44F5-8CBC-BD30A8C4B300}" type="presOf" srcId="{59C79ECA-C01A-4C87-A7F6-38D53CC6DCA1}" destId="{1494E484-5521-4BD6-ADCB-81429A0C6C57}" srcOrd="0" destOrd="0" presId="urn:microsoft.com/office/officeart/2005/8/layout/radial3"/>
    <dgm:cxn modelId="{E4430388-F876-48CE-8D94-5ECEE095CA25}" type="presOf" srcId="{71BD59FB-BA2A-48A6-9BAA-331BEF12FB80}" destId="{F9199EE9-17AE-4756-BA3A-09DB252F5F6D}" srcOrd="0" destOrd="0" presId="urn:microsoft.com/office/officeart/2005/8/layout/radial3"/>
    <dgm:cxn modelId="{9D1CBB31-276A-47E8-9AEF-3ABAE43AFBDC}" srcId="{FAF96EB2-DCAA-4A67-9F7F-1588D0A2E99A}" destId="{9C6AFDA4-4490-4D4D-826A-C318E07C6B8C}" srcOrd="4" destOrd="0" parTransId="{492EC43A-5D3C-4A86-84A6-3076C68305AF}" sibTransId="{F36542C3-25DF-4FAB-B164-B83AC1D46750}"/>
    <dgm:cxn modelId="{BADBB1BC-C792-4990-8AA5-3A23BD824D3D}" srcId="{FAF96EB2-DCAA-4A67-9F7F-1588D0A2E99A}" destId="{59C79ECA-C01A-4C87-A7F6-38D53CC6DCA1}" srcOrd="5" destOrd="0" parTransId="{6D93C568-A687-4597-8738-ACF70218F39D}" sibTransId="{E3BBA07D-0F48-40F5-A269-C11B796946F0}"/>
    <dgm:cxn modelId="{892D79A5-6968-49B6-9E61-3E92443362E6}" type="presOf" srcId="{9C6AFDA4-4490-4D4D-826A-C318E07C6B8C}" destId="{C1FCC415-633C-49A1-AC97-AE085985E8FE}" srcOrd="0" destOrd="0" presId="urn:microsoft.com/office/officeart/2005/8/layout/radial3"/>
    <dgm:cxn modelId="{106F6131-6515-46FF-9C08-561DBEAE343A}" srcId="{FAF96EB2-DCAA-4A67-9F7F-1588D0A2E99A}" destId="{807F11CA-B71A-4917-8BE4-A1F3FB52A676}" srcOrd="3" destOrd="0" parTransId="{67372DB5-86BF-4977-9327-C6D462B640C0}" sibTransId="{C8473E9E-870C-4C65-A02D-F045812CFC4B}"/>
    <dgm:cxn modelId="{4C6673E5-8EDF-4F0E-9BBF-C2C5962223A4}" type="presParOf" srcId="{4F7B8E2A-CFC7-4A6D-A3A7-1BC9444F4267}" destId="{B2A48288-9D80-4A35-B2BB-056AC545DEC0}" srcOrd="0" destOrd="0" presId="urn:microsoft.com/office/officeart/2005/8/layout/radial3"/>
    <dgm:cxn modelId="{4143FACE-B099-4DE2-BDF7-D6BC25A312F1}" type="presParOf" srcId="{B2A48288-9D80-4A35-B2BB-056AC545DEC0}" destId="{884D86E3-8FD4-4E44-B694-D61415D08650}" srcOrd="0" destOrd="0" presId="urn:microsoft.com/office/officeart/2005/8/layout/radial3"/>
    <dgm:cxn modelId="{76FBDF9A-211C-48BB-BB9B-1AD767A378A1}" type="presParOf" srcId="{B2A48288-9D80-4A35-B2BB-056AC545DEC0}" destId="{903FBAD7-6132-4277-8522-8CF9F0F95A5B}" srcOrd="1" destOrd="0" presId="urn:microsoft.com/office/officeart/2005/8/layout/radial3"/>
    <dgm:cxn modelId="{DDCCDE3B-D82E-4E8C-8816-D3C19C9AB0FB}" type="presParOf" srcId="{B2A48288-9D80-4A35-B2BB-056AC545DEC0}" destId="{4EB816D2-5DD2-42D4-B352-07B74D2C5CB5}" srcOrd="2" destOrd="0" presId="urn:microsoft.com/office/officeart/2005/8/layout/radial3"/>
    <dgm:cxn modelId="{909D64E2-CC72-4FB2-8E36-E232B2480E35}" type="presParOf" srcId="{B2A48288-9D80-4A35-B2BB-056AC545DEC0}" destId="{BF1A9CB4-594B-4344-99E1-4EF1A39673B5}" srcOrd="3" destOrd="0" presId="urn:microsoft.com/office/officeart/2005/8/layout/radial3"/>
    <dgm:cxn modelId="{F33A0291-6261-4321-BD66-296CA49556EF}" type="presParOf" srcId="{B2A48288-9D80-4A35-B2BB-056AC545DEC0}" destId="{87EF89AA-0D40-4F36-95A0-B743A35F126A}" srcOrd="4" destOrd="0" presId="urn:microsoft.com/office/officeart/2005/8/layout/radial3"/>
    <dgm:cxn modelId="{ED5C96C0-FFA9-421C-A385-72A8B2772DE0}" type="presParOf" srcId="{B2A48288-9D80-4A35-B2BB-056AC545DEC0}" destId="{C1FCC415-633C-49A1-AC97-AE085985E8FE}" srcOrd="5" destOrd="0" presId="urn:microsoft.com/office/officeart/2005/8/layout/radial3"/>
    <dgm:cxn modelId="{557C7108-1032-48AD-B476-D217C12E16B0}" type="presParOf" srcId="{B2A48288-9D80-4A35-B2BB-056AC545DEC0}" destId="{1494E484-5521-4BD6-ADCB-81429A0C6C57}" srcOrd="6" destOrd="0" presId="urn:microsoft.com/office/officeart/2005/8/layout/radial3"/>
    <dgm:cxn modelId="{26E63DE5-AD34-4AD8-8028-3AB9EE5779E5}" type="presParOf" srcId="{B2A48288-9D80-4A35-B2BB-056AC545DEC0}" destId="{F9199EE9-17AE-4756-BA3A-09DB252F5F6D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2F90D-915E-48AF-B13F-1F09F74D8F7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F56A6-8580-4B1E-B482-5A9ED00B5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6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C11F-AEB8-4290-8EF2-ADEADFBB02A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97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56A6-8580-4B1E-B482-5A9ED00B5E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9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56A6-8580-4B1E-B482-5A9ED00B5EC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59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FB0186E5-32C7-4523-A318-3727DC4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FB0186E5-32C7-4523-A318-3727DC4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FB0186E5-32C7-4523-A318-3727DC4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pitchFamily="34" charset="0"/>
              </a:defRPr>
            </a:lvl1pPr>
          </a:lstStyle>
          <a:p>
            <a:fld id="{804D92A8-A60F-4A75-B58E-6C24590DB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2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33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</p:spPr>
        </p:pic>
        <p:pic>
          <p:nvPicPr>
            <p:cNvPr id="3232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4" cstate="email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</p:spPr>
        </p:pic>
        <p:pic>
          <p:nvPicPr>
            <p:cNvPr id="3231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5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</p:spPr>
        </p:pic>
        <p:grpSp>
          <p:nvGrpSpPr>
            <p:cNvPr id="3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25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</p:spPr>
          </p:pic>
          <p:pic>
            <p:nvPicPr>
              <p:cNvPr id="32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</p:spPr>
          </p:pic>
        </p:grpSp>
        <p:pic>
          <p:nvPicPr>
            <p:cNvPr id="3235" name="Picture 163" descr="water_2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FB0186E5-32C7-4523-A318-3727DC4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FB0186E5-32C7-4523-A318-3727DC4809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804D92A8-A60F-4A75-B58E-6C24590DB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0" y="-1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16758-2E0A-4983-9264-DCC715D644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08EE-9A68-4D9C-A8FA-37F528318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DE7E8-3B6F-4939-A34F-C1D485C28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509CC-A598-4507-9CB4-644856F86D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9153E-224F-4711-A9C7-0759DAA7BC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7EAAA-3CB6-4091-A910-ED18E7EB21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F66C-1DA6-4EFB-8A0B-F15C0C1E17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CB00E-9CFE-4584-B11E-8662B62A35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71C6D-5E04-42ED-A37C-D543D25A2B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pitchFamily="34" charset="0"/>
              </a:defRPr>
            </a:lvl1pPr>
          </a:lstStyle>
          <a:p>
            <a:fld id="{804D92A8-A60F-4A75-B58E-6C24590DBE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2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233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email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</p:spPr>
        </p:pic>
        <p:pic>
          <p:nvPicPr>
            <p:cNvPr id="3232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</p:spPr>
        </p:pic>
        <p:pic>
          <p:nvPicPr>
            <p:cNvPr id="3231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4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</p:spPr>
        </p:pic>
        <p:grpSp>
          <p:nvGrpSpPr>
            <p:cNvPr id="3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25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</p:spPr>
          </p:pic>
          <p:pic>
            <p:nvPicPr>
              <p:cNvPr id="32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</p:spPr>
          </p:pic>
        </p:grpSp>
        <p:pic>
          <p:nvPicPr>
            <p:cNvPr id="3235" name="Picture 163" descr="water_2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  <p:bldP spid="3074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1EC435-BEB5-4484-91FF-8F0867F1DA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173" name="Picture 149" descr="4_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</p:spPr>
          </p:pic>
          <p:pic>
            <p:nvPicPr>
              <p:cNvPr id="117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email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</p:spPr>
          </p:pic>
          <p:pic>
            <p:nvPicPr>
              <p:cNvPr id="1182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87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email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email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email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email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173" name="Picture 149" descr="4_1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</p:spPr>
          </p:pic>
          <p:pic>
            <p:nvPicPr>
              <p:cNvPr id="117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email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</p:spPr>
          </p:pic>
          <p:pic>
            <p:nvPicPr>
              <p:cNvPr id="1182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187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email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2832FD83-4FE9-4F52-9817-4DAAF8FF1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diagramColors" Target="../diagrams/colors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12" Type="http://schemas.openxmlformats.org/officeDocument/2006/relationships/diagramQuickStyle" Target="../diagrams/quickStyle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2.xml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jpeg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1.pn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2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6048375" cy="338437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4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ГЛЕБОВСКАЯ ОБЩЕОБРАЗОВАТЕЛЬНАЯ ШКОЛА</a:t>
            </a:r>
            <a:br>
              <a:rPr lang="ru-RU" sz="140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НА ЛУЧШУЮ ОРГАНИЗАЦИЮ РАБОТЫ ПО </a:t>
            </a:r>
            <a:br>
              <a:rPr lang="ru-RU" sz="2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ДЕТСКОГО ДОРОЖНО-ТРАНСПОРТНОГО ТРАВМАТИЗМА СРЕДИ ОБЩЕОБРАЗОВАТЕЛЬНЫХ УЧРЕЖДЕНИЙ МОСКОВСКОЙ ОБЛАСТИ</a:t>
            </a:r>
            <a:r>
              <a:rPr lang="ru-RU" sz="2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43210"/>
              </p:ext>
            </p:extLst>
          </p:nvPr>
        </p:nvGraphicFramePr>
        <p:xfrm>
          <a:off x="1979712" y="5877273"/>
          <a:ext cx="5640288" cy="792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0288"/>
              </a:tblGrid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 w="11430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ИСТРИНСКИЙ МУНИЦИПАЛЬНЫЙ РАЙОН</a:t>
                      </a:r>
                      <a:br>
                        <a:rPr lang="ru-RU" sz="1400" dirty="0" smtClean="0">
                          <a:ln w="11430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ln w="11430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ГЛЕБОВСКИЙ</a:t>
                      </a:r>
                    </a:p>
                    <a:p>
                      <a:pPr algn="ctr"/>
                      <a:r>
                        <a:rPr lang="ru-RU" sz="1400" dirty="0" smtClean="0">
                          <a:ln w="11430"/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2014г.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910264" cy="79776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ОБЖ 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ПРЕДМЕТНАЯ СРЕДА ИЗУЧЕНИЯ ПДД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36712"/>
            <a:ext cx="8382000" cy="54878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снабжён средствами ТСО, методической и учебной литературой, подшивкой газеты «Добрая дорога детства», дидактическим материалом, обучающими и развивающими настольными играми,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изучению первой помощи</a:t>
            </a:r>
            <a:endParaRPr lang="ru-RU" sz="1200" dirty="0"/>
          </a:p>
        </p:txBody>
      </p:sp>
      <p:pic>
        <p:nvPicPr>
          <p:cNvPr id="5" name="Рисунок 4" descr="C:\Users\Лариса\AppData\Local\Microsoft\Windows\Temporary Internet Files\Content.Word\IMG_06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4437"/>
            <a:ext cx="4439925" cy="295232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C:\Users\Лариса\AppData\Local\Microsoft\Windows\Temporary Internet Files\Content.Word\IMG_06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" y="2284438"/>
            <a:ext cx="4195816" cy="295232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90" y="3717032"/>
            <a:ext cx="4320000" cy="2985426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0872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ПЛОЩАДКА 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СРЕДА ИЗУЧЕНИЯ ПДД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102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площадка  МОУ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предназначена для проведения практических занятий по изучению правил дорожного движения учащимися школы и приобретения ими навыков безопасного поведения на улицах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Фотографии\день безопасности 2 сентября 2010\100_13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5" y="2348880"/>
            <a:ext cx="4392489" cy="34929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K:\Фото школьные\2014-2015\максютенко\DSC_04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25" y="2348880"/>
            <a:ext cx="4506476" cy="34929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46548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2008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ПЛОЩАДКА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ПРЕДМЕТНАЯ СРЕДА ИЗУЧЕНИЯ ПДД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36712"/>
            <a:ext cx="8382000" cy="548788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фигурному вождению обучающихся на велосипедах позволяет усовершенствовать технику вращения руля на различных поворотах, почувствовать габариты велосипеда и научиться в непредвиденных ситуациях объезжать препятствия, возникшие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D:\Фотографии\день безопасности 02.09.2010\100_13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2" y="2447557"/>
            <a:ext cx="4290764" cy="370245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D:\Фотографии\день безопасности 02.09.2010\100_13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47557"/>
            <a:ext cx="4481264" cy="36937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55011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ПЕШЕХОДНЫЙ ГОРОДОК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ПРЕДМЕТНАЯ СРЕДА ИЗУЧЕНИЯ ПДД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14400"/>
            <a:ext cx="8507288" cy="54102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городок дает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все основные темы: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пешехода в жилой зоне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пешеходный переход»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на остановке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транспорта»,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Нерегулируемый пешеходный переход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«зебра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ошибки пешеходов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Лариса\AppData\Local\Microsoft\Windows\Temporary Internet Files\Content.Word\IMG_05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71" y="2564904"/>
            <a:ext cx="4298217" cy="343379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K:\АТТЕСТАЦИЯ ФЕОКТИСТОВА 2014\Конкурс на лучшую школу по профилактике БДД\фото\городок\DSC045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4" y="2564904"/>
            <a:ext cx="4235504" cy="343379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0018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УГОЛКИ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ПРЕДМЕТНАЯ СРЕДА ИЗУЧЕНИЯ ПДД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36712"/>
            <a:ext cx="8674802" cy="548788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"Уголок безопасности дорожного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движения«, «Азбука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пещехода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«Обязанности пешехода», «Обязанности велосипедиста» предназначены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привлечения внимания школьников 1-11 классов МОУ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в целях профилактики детского дорожно-транспортного травматизма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:\Фото школьные\День профилактики\фото 2 сентября 2011\IMG_21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58" y="2060848"/>
            <a:ext cx="4345341" cy="32403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I:\Фото школьные\День профилактики\фото 2 сентября 2011\IMG_21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26" y="2060848"/>
            <a:ext cx="4483802" cy="32403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I:\Фото школьные\День профилактики\IMG_48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9" y="4056239"/>
            <a:ext cx="4801870" cy="2685129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5069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08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 ОБУЧЕНИЮ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382000" cy="5271864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Лариса\AppData\Local\Microsoft\Windows\Temporary Internet Files\Content.Word\IMG_16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96752"/>
            <a:ext cx="4335614" cy="381584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K:\АТТЕСТАЦИЯ ФЕОКТИСТОВА 2014\Конкурс на лучшую школу по профилактике БДД\фото\IMG_02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29905"/>
            <a:ext cx="5278755" cy="3959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66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64807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ПО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ДЕТСКОГО ДОРОЖНО-ТРАНСПОРТНОГО ТРАВМАТИЗМА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бщешкольная 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«Профилактика детского дорожно-транспортного травматизма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дорожной безопасности» на 2013-2016г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298888"/>
              </p:ext>
            </p:extLst>
          </p:nvPr>
        </p:nvGraphicFramePr>
        <p:xfrm>
          <a:off x="35496" y="1916831"/>
          <a:ext cx="9054280" cy="4948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3569"/>
                <a:gridCol w="6790711"/>
              </a:tblGrid>
              <a:tr h="89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программы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 развитие у детей умений и навыков безопасного поведения в окружающей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транспортной среде и повышение эффективности профилактики детского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транспортного травматизма среди учащихся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lnL w="12700" cmpd="sng">
                      <a:noFill/>
                    </a:lnL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526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программы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lnT w="12700" cmpd="sng">
                      <a:noFill/>
                    </a:lnT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формировать у обучающихся устойчивые навыки соблюдения и выполнения правил дорожного движения;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применять современные формы и методы обучения и воспитания детей, инновационные  технологии, направленные на предупреждение несчастных  случаев на улицах, дорогах и во дворах;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развивать у учащихся умение ориентироваться в дорожно-транспортных ситуациях 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сформировать  у учащихся сознательное и ответственное отношение к собственному здоровью, личной безопасности и безопасности окружающих;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выработать у учащихся дисциплинированность и ответственность за свои действия на дороге;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поддерживать у родителей обучающихся устойчивый интерес к безопасности и здоровью детей как участников дорожного движения;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воспитывать дисциплинированность и сознательное выполнение правил дорожного движения, культуру поведения в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транпортном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процессе.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31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69895" algn="ctr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Выпускник, владеющий основами личной безопасности, знающий ПДД – психологически и физически готовый к любой ситуации на дороге и улице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04" marR="42604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25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lvl="0" algn="ctr"/>
            <a:r>
              <a:rPr lang="ru-RU" sz="2000" dirty="0">
                <a:solidFill>
                  <a:srgbClr val="FF0000"/>
                </a:solidFill>
              </a:rPr>
              <a:t>ПРОВЕДЕНИЕ МОНИТОРИНГА ПО </a:t>
            </a:r>
            <a:r>
              <a:rPr lang="ru-RU" sz="2000" dirty="0" smtClean="0">
                <a:solidFill>
                  <a:srgbClr val="FF0000"/>
                </a:solidFill>
              </a:rPr>
              <a:t>ПДД</a:t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В МОУ ГЛЕБОВСКАЯ СОШ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" y="2048074"/>
            <a:ext cx="4392488" cy="29908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теоретических знаний по ПДД учащимися  4-6-х  классов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(результаты зачета):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6962"/>
            <a:ext cx="4356993" cy="2691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860032" y="1180072"/>
            <a:ext cx="4068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теоретических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обязанностей пассажира 6-8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041" y="5038878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снижения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учащихся наличия единичных случаев критического уровня теоретических знаний ПДД классным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руководителям необходимо тщательно планировать работу по профилактике ДДТТ с учащимися и родителями, чаще обращать внимание детей на необходимость соблюдения ими правил дорожного движения, перед началом каникул проводить качественный инструктаж. </a:t>
            </a:r>
            <a:endParaRPr lang="ru-RU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2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32229778"/>
              </p:ext>
            </p:extLst>
          </p:nvPr>
        </p:nvGraphicFramePr>
        <p:xfrm>
          <a:off x="-1188640" y="-44624"/>
          <a:ext cx="1130525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6764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0838"/>
            <a:ext cx="8208912" cy="563562"/>
          </a:xfrm>
        </p:spPr>
        <p:txBody>
          <a:bodyPr/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РОДИТЕЛЬСКОЙ ОБЩЕСТВЕННОСТЬЮ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81" y="1628800"/>
            <a:ext cx="4933950" cy="43815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K:\АТТЕСТАЦИЯ ФЕОКТИСТОВА 2014\Конкурс на лучшую школу по профилактике БДД\фото\DSCF54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56" y="1700808"/>
            <a:ext cx="4030538" cy="430949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1225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1628800"/>
            <a:ext cx="8382000" cy="51054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доклада Генерального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дорожно-транспортного движения – одна из основных проблем сохранения жизни и здоровья граждан страны. С возрастанием интенсивности движения на улицах и дорогах посто­янно повышаются требования ко всем участникам движения. Ежегодно в дорожно-транспортных происшествиях в мире погибает 1 млн. 200 тысяч человек. На долю дорожных аварий приходится четверть всех смертей, вызванных травмами и увечьями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26064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«Глобальный кризис в области безопасности дорожного движения»</a:t>
            </a:r>
          </a:p>
        </p:txBody>
      </p:sp>
    </p:spTree>
    <p:extLst>
      <p:ext uri="{BB962C8B-B14F-4D97-AF65-F5344CB8AC3E}">
        <p14:creationId xmlns:p14="http://schemas.microsoft.com/office/powerpoint/2010/main" val="259346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4624"/>
            <a:ext cx="7239000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7606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ГИБДД в проведении профилактических мероприятий: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«Детям Подмосковья – безопасность на дорогах», «Внимание – дети!»</a:t>
            </a:r>
          </a:p>
          <a:p>
            <a:pPr marL="0" indent="0" algn="ctr">
              <a:buNone/>
            </a:pP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K:\АТТЕСТАЦИЯ ФЕОКТИСТОВА 2014\Конкурс на лучшую школу по профилактике БДД\фото\сайт\IMG_159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9" y="1703161"/>
            <a:ext cx="4392488" cy="3680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K:\АТТЕСТАЦИЯ ФЕОКТИСТОВА 2014\Конкурс на лучшую школу по профилактике БДД\фото\сайт\DSCN51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36" y="1804690"/>
            <a:ext cx="4536504" cy="3680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Объект 4" descr="K:\АТТЕСТАЦИЯ ФЕОКТИСТОВА 2014\Конкурс на лучшую школу по профилактике БДД\фото\сайт\DSCF2266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23" y="3140968"/>
            <a:ext cx="4392488" cy="3618274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9722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ГИБДД в проведении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«Районного Слета ЮИД»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МОУ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СОШ,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отряда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участию в московском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специализированном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Слете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инспекторов ЮИД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Московской области</a:t>
            </a:r>
          </a:p>
          <a:p>
            <a:pPr marL="0" indent="0" algn="ctr">
              <a:buNone/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K:\АТТЕСТАЦИЯ ФЕОКТИСТОВА 2014\Конкурс на лучшую школу по профилактике БДД\фото\DSC055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7" y="2636912"/>
            <a:ext cx="3949824" cy="32738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Объект 6" descr="K:\АТТЕСТАЦИЯ ФЕОКТИСТОВА 2014\Конкурс на лучшую школу по профилактике БДД\фото\IMG_372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657847"/>
            <a:ext cx="4248472" cy="325296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4656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K:\АТТЕСТАЦИЯ ФЕОКТИСТОВА 2014\Конкурс на лучшую школу по профилактике БДД\фото\DSCN01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8655"/>
            <a:ext cx="4104456" cy="361259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838200" y="1340768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судействе отряда ЮИД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инспекторов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районном конкурсе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«Кубок Поршня. Гонки на тачках»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K:\АТТЕСТАЦИЯ ФЕОКТИСТОВА 2014\Конкурс на лучшую школу по профилактике БДД\фото\DSCN02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49" y="2048654"/>
            <a:ext cx="4536504" cy="361259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3984329"/>
            <a:ext cx="3840000" cy="288000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4182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K:\АТТЕСТАЦИЯ ФЕОКТИСТОВА 2014\Конкурс на лучшую школу по профилактике БДД\фото\DSC_539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616"/>
            <a:ext cx="4427984" cy="360356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838200" y="1340768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профилактического мероприятия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«Всероссийская тренировка по ОБЖ»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K:\АТТЕСТАЦИЯ ФЕОКТИСТОВА 2014\Конкурс на лучшую школу по профилактике БДД\фото\DSC_54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22" y="2686617"/>
            <a:ext cx="4351374" cy="36328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56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K:\АТТЕСТАЦИЯ ФЕОКТИСТОВА 2014\Конкурс на лучшую школу по профилактике БДД\фото\DSCN41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" y="2492895"/>
            <a:ext cx="4429409" cy="379950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838200" y="1052736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учащихся школы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телевизионной игре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азбука на канале «Карусель»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K:\АТТЕСТАЦИЯ ФЕОКТИСТОВА 2014\Конкурс на лучшую школу по профилактике БДД\фото\DSCN41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5"/>
            <a:ext cx="4499992" cy="376863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575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6400" y="980728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отряда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праздничном шествии творческих коллективов,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дню г. Истра</a:t>
            </a:r>
          </a:p>
        </p:txBody>
      </p:sp>
      <p:pic>
        <p:nvPicPr>
          <p:cNvPr id="5" name="Рисунок 4" descr="K:\АТТЕСТАЦИЯ ФЕОКТИСТОВА 2014\Конкурс на лучшую школу по профилактике БДД\фото\DSC067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70494"/>
            <a:ext cx="7056784" cy="3954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МОУ ГЛЕБОВСКАЯ СОШ </a:t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ГИБДД ОМВД РОССИИ ПО ИСТРИНСКОМУ РАЙОНУ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 descr="K:\Фотографии Семейные\Феоктистова  фотопечать\школа\юид баннер истра 201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132856"/>
            <a:ext cx="8928992" cy="432048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838200" y="1124744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инспекторов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ГИБДД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отряда ЮИД в проведении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рекламы на дорогах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Истринского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9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7239000" cy="653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ОТРЯДА ЮИД МОУ ГЛЕБОВСКАЯ СОШ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2013-2014 УЧЕБНЫЙ  ГОД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0" y="914400"/>
            <a:ext cx="8382000" cy="5387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День Безопасности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 агитбригад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этап Марафона творческих программ по БДД среди учащихся МО -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K:\Фотографии Семейные\Феоктистова  фотопечать\школа\IMG_00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961584" cy="44644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6666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7239000" cy="653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ОТРЯДА ЮИД МОУ ГЛЕБОВСКАЯ СОШ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2013-2014 УЧЕБНЫЙ  ГОД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СЛЕТ ЮИД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700808"/>
            <a:ext cx="6860267" cy="492859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4504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7239000" cy="653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ОТРЯДА ЮИД МОУ ГЛЕБОВСКАЯ СОШ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2013-2014 УЧЕБНЫЙ  ГОД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19200"/>
            <a:ext cx="8515672" cy="5105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областной специализированный  Слет активистов ЮИД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	творческий конкурс -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" y="2276872"/>
            <a:ext cx="4254340" cy="364066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39" y="2276872"/>
            <a:ext cx="4536503" cy="364066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426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1934"/>
            <a:ext cx="9144000" cy="1386866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здоровья детей —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основных целей и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человеческого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78457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Конвенция о правах ребенка утверждает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каждого ребенка на жизнь и обязывает государство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возможной степени выживание и здоровое развитие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ребенка»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(ст. 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56992"/>
            <a:ext cx="5112568" cy="327240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0646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ЮИД «ЦВЕТ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ЮИД: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деятельность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9592"/>
            <a:ext cx="4283968" cy="345011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K:\АТТЕСТАЦИЯ ФЕОКТИСТОВА 2014\Конкурс на лучшую школу по профилактике БДД\фото\сайт\DSC_04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7" y="1819592"/>
            <a:ext cx="4550201" cy="345011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52" y="3829711"/>
            <a:ext cx="4464495" cy="288000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266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ЮИД «ЦВЕТ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Информационно-пропагандистская деятельность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K:\Фотографии Семейные\Феоктистова  фотопечать\школа\105_49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1" y="1562472"/>
            <a:ext cx="4320480" cy="3676013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K:\Фото школьные\ЮИД 2013-14\материалы\DSC_54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04" y="1562472"/>
            <a:ext cx="4499991" cy="367601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33056"/>
            <a:ext cx="4752528" cy="288000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056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ЮИД «ЦВЕТ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Шефская деятельность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K:\Фото школьные\ЮИД 2012\юид сад 2012\SDC134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" y="1562472"/>
            <a:ext cx="4368996" cy="363187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2" descr="J:\Фото школьные\ЮИД 2012\для презентации\SDC13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6" y="1550137"/>
            <a:ext cx="4464496" cy="364421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49080"/>
            <a:ext cx="4320480" cy="2708919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7775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ЮИД «ЦВЕТ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Патрульно-рейдовая деятельность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K:\АТТЕСТАЦИЯ ФЕОКТИСТОВА 2014\Конкурс на лучшую школу по профилактике БДД\фото\сайт\P10504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39" y="1621133"/>
            <a:ext cx="4427983" cy="348161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2" descr="J:\Фото школьные\ЮИД 2012\кубок Поршня 08.09.2012\100_4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5278" y="1597823"/>
            <a:ext cx="4341038" cy="348161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17032"/>
            <a:ext cx="4104456" cy="3119264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4702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797768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ОТРЯДА ЮИД «ЦВЕТ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382000" cy="55598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Культурно-массовая деятельность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K:\Фото школьные\ЮИД 2011\ЮИД районный 2011 агитбригада\DSC_02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" y="1586574"/>
            <a:ext cx="4355976" cy="370026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K:\Фото школьные\ЮИД 2011\ЮИД районный 2011 агитбригада\DSC_02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46" y="1562472"/>
            <a:ext cx="4384501" cy="370026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 descr="J:\Фото школьные\ЮИД 2012\ЮИД Истра 2012\DSC_2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051720" y="3717032"/>
            <a:ext cx="4968551" cy="3138500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240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202010"/>
            <a:ext cx="7239000" cy="79776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ЗАНЯТИЙ В МОУ ГЛЕБОВСКАЯ СОШ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ОБУЧЕНИЮ ВОЖДЕНИЯ ВЕЛОСИПЕДОВ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382000" cy="519985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программы ЮИД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обучению учащихся вождению велосипедов в рамках организации деятельности отряда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ЮИД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Фотографии\день безопасности 2 сентября 2010\100_14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5184576" cy="359981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7" name="Рисунок 6" descr="K:\АТТЕСТАЦИЯ ФЕОКТИСТОВА 2014\Конкурс на лучшую школу по профилактике БДД\фото\IMG_37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8397" y="2348591"/>
            <a:ext cx="3599814" cy="345638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1742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202010"/>
            <a:ext cx="7239000" cy="79776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ЗАНЯТИЙ В МОУ ГЛЕБОВСКАЯ СОШ</a:t>
            </a:r>
            <a:b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ОБУЧЕНИЮ ВОЖДЕНИЯ МОПЕДОВ, СКУТЕРОВ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199856"/>
          </a:xfrm>
        </p:spPr>
        <p:txBody>
          <a:bodyPr/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309386" y="1413484"/>
            <a:ext cx="4320479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МОУ ГЛЕБОВСКАЯ СОШ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699793" y="3292817"/>
            <a:ext cx="3466428" cy="86579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 УЧАЩИХСЯ – ВЛАДЕЛЬЦЕВ СКУТЕРОВ,МОПЕДОВ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 bwMode="auto">
          <a:xfrm>
            <a:off x="4227310" y="2312978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222313" y="5217301"/>
            <a:ext cx="4680520" cy="11072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АВТОШКОЛОЙ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ДИАМАНТ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227310" y="418389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6294" y="3113659"/>
            <a:ext cx="1925362" cy="122202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УЧАЩИХСЯ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933213" y="3116473"/>
            <a:ext cx="2210787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НАЯ РАБОТА С УЧАЩИМИСЯ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 rot="10800000">
            <a:off x="1943487" y="3482356"/>
            <a:ext cx="751985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 rot="10800000" flipH="1">
            <a:off x="6174863" y="3482356"/>
            <a:ext cx="730854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3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реализации программы по профилактике детского дорожно-массового травматизма «Планета дорожной безопасности» в МОУ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Глебовская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организована массовая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праздника «Посвящение в пешеходы»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K:\АТТЕСТАЦИЯ ФЕОКТИСТОВА 2014\Конкурс на лучшую школу по профилактике БДД\фото\сайт\IMG_16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408712" cy="410445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76394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работа: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праздника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«Азбуку дорожную знать каждому положено»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K:\АТТЕСТАЦИЯ ФЕОКТИСТОВА 2014\Конкурс на лучшую школу по профилактике БДД\фото\сайт\IMG_24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408712" cy="43204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37265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работа: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открытого мероприятия: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интеллектуальная игра «Дорожный патруль»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пешеходного городка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K:\АТТЕСТАЦИЯ ФЕОКТИСТОВА 2014\Конкурс на лучшую школу по профилактике БДД\фото\сайт\DSC03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72" y="2207981"/>
            <a:ext cx="5904656" cy="408859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64495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59" name="Группа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719383"/>
              </p:ext>
            </p:extLst>
          </p:nvPr>
        </p:nvGraphicFramePr>
        <p:xfrm>
          <a:off x="1403648" y="2636911"/>
          <a:ext cx="5832648" cy="2755392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3303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За последние десять лет в дорожных авариях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2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ПОГИБЛИ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ПОЛУЧИЛИ УВЕЧЬЯ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315 тыс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человек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около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2 млн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человек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34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нанесен значительный ущерб экономике страны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4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Ежесуточно на автомобильных дорогах нашей страны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Группа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83556"/>
              </p:ext>
            </p:extLst>
          </p:nvPr>
        </p:nvGraphicFramePr>
        <p:xfrm>
          <a:off x="1092200" y="2564904"/>
          <a:ext cx="6959600" cy="3931343"/>
        </p:xfrm>
        <a:graphic>
          <a:graphicData uri="http://schemas.openxmlformats.org/drawingml/2006/table">
            <a:tbl>
              <a:tblPr/>
              <a:tblGrid>
                <a:gridCol w="3479800"/>
                <a:gridCol w="3479800"/>
              </a:tblGrid>
              <a:tr h="43204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За последние десять лет в дорожных авариях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ПОГИБЛИ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ПОЛУЧИЛИ УВЕЧЬЯ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315 тыс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. человек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около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 млн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. человек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нанесен значительный ущерб экономике страны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6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Ежесуточно на автомобильных дорогах нашей страны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ПОГИБАЮТ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ПОЛУЧАЮТ УВЕЧЬЯ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95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человек (в том числе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ребенка)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около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( из них 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несовершеннолетних)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4550667"/>
              </p:ext>
            </p:extLst>
          </p:nvPr>
        </p:nvGraphicFramePr>
        <p:xfrm>
          <a:off x="539552" y="116632"/>
          <a:ext cx="835292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Автофигура 7"/>
          <p:cNvSpPr>
            <a:spLocks noChangeArrowheads="1"/>
          </p:cNvSpPr>
          <p:nvPr/>
        </p:nvSpPr>
        <p:spPr bwMode="auto">
          <a:xfrm>
            <a:off x="4211960" y="1988840"/>
            <a:ext cx="576263" cy="576263"/>
          </a:xfrm>
          <a:prstGeom prst="downArrow">
            <a:avLst>
              <a:gd name="adj1" fmla="val 39398"/>
              <a:gd name="adj2" fmla="val 3553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406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работа: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день профилактики «Детям Подмосковья – безопасность на дорогах» 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практического занятия на транспортной площадке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K:\АТТЕСТАЦИЯ ФЕОКТИСТОВА 2014\Конкурс на лучшую школу по профилактике БДД\фото\DSC_11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2374"/>
            <a:ext cx="4427983" cy="339853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82" y="2302373"/>
            <a:ext cx="4411217" cy="339853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6317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работа: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игр с элементами ПДД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K:\АТТЕСТАЦИЯ ФЕОКТИСТОВА 2014\Конкурс на лучшую школу по профилактике БДД\фото\IMG_1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1772816"/>
            <a:ext cx="4400525" cy="43204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2" descr="J:\Дни профилактики\день профилактики 2013-14\Бороздых\DSC00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4478660" cy="43204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68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86409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ОБЩЕШКОЛЬНЫХ ТЕМАТИЧЕСКИХ МЕРОПРИЯТИЙ ПО ПДД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382000" cy="54158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массовая работа: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театрализованного  практического мероприятия «Мы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пещеходы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K:\АТТЕСТАЦИЯ ФЕОКТИСТОВА 2014\Конкурс на лучшую школу по профилактике БДД\фото\сайт\P10504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0" y="1636730"/>
            <a:ext cx="4218816" cy="39598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C:\Users\4460~1\AppData\Local\Temp\Rar$DIa0.078\IMG_05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67" y="1772816"/>
            <a:ext cx="4482444" cy="395986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05064"/>
            <a:ext cx="4104456" cy="2736304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3997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495" y="44624"/>
            <a:ext cx="7239000" cy="72008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ШЕФСКОЙ РАБОТЫ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382000" cy="563190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по осуществлению шефской деятельности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конкурсов рисунков,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агитбригады,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песен, стихов,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 оказание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в создании мастерской «Умелые руки» для подготовки наглядных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пособий, проведение экскурсии в школу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6" name="Рисунок 5" descr="K:\Фото школьные\ЮИД 2013-14\материалы\DSC_54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6696743" cy="383170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241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900113" y="5661025"/>
            <a:ext cx="64801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FF0000"/>
                </a:solidFill>
              </a:rPr>
              <a:t>                    </a:t>
            </a:r>
            <a:r>
              <a:rPr lang="ru-RU" sz="2600" b="1" dirty="0">
                <a:solidFill>
                  <a:srgbClr val="FF0000"/>
                </a:solidFill>
              </a:rPr>
              <a:t>ЭТОГО ДОПУСТИТЬ НЕЛЬЗЯ!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23850" y="1196975"/>
            <a:ext cx="8496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000" b="1" dirty="0"/>
              <a:t>Объединение сил всех заинтересованных лиц по проблеме предупреждения детского дорожно-транспортного травматизма</a:t>
            </a:r>
          </a:p>
        </p:txBody>
      </p:sp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2175917" y="260648"/>
            <a:ext cx="50405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 dirty="0">
                <a:solidFill>
                  <a:srgbClr val="000050"/>
                </a:solidFill>
              </a:rPr>
              <a:t>ОСНОВНАЯ ЗАДАЧА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2915816" y="1992386"/>
            <a:ext cx="5041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FF0000"/>
                </a:solidFill>
              </a:rPr>
              <a:t>Нужно помнить: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8918" name="Text Box 10"/>
          <p:cNvSpPr txBox="1">
            <a:spLocks noChangeArrowheads="1"/>
          </p:cNvSpPr>
          <p:nvPr/>
        </p:nvSpPr>
        <p:spPr bwMode="auto">
          <a:xfrm>
            <a:off x="2483768" y="2133600"/>
            <a:ext cx="583314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38919" name="Rectangle 11"/>
          <p:cNvSpPr>
            <a:spLocks noChangeArrowheads="1"/>
          </p:cNvSpPr>
          <p:nvPr/>
        </p:nvSpPr>
        <p:spPr bwMode="auto">
          <a:xfrm>
            <a:off x="3924300" y="3429000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i="1" dirty="0"/>
              <a:t>Учитель – недоучил,</a:t>
            </a:r>
          </a:p>
          <a:p>
            <a:r>
              <a:rPr lang="ru-RU" b="1" i="1" dirty="0"/>
              <a:t>Родитель – недосмотрел,</a:t>
            </a:r>
          </a:p>
        </p:txBody>
      </p:sp>
      <p:sp>
        <p:nvSpPr>
          <p:cNvPr id="38920" name="Text Box 12"/>
          <p:cNvSpPr txBox="1">
            <a:spLocks noChangeArrowheads="1"/>
          </p:cNvSpPr>
          <p:nvPr/>
        </p:nvSpPr>
        <p:spPr bwMode="auto">
          <a:xfrm>
            <a:off x="4769569" y="4070350"/>
            <a:ext cx="4176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i="1" dirty="0">
                <a:latin typeface="+mn-lt"/>
              </a:rPr>
              <a:t>ГИБДД – </a:t>
            </a:r>
            <a:r>
              <a:rPr lang="ru-RU" b="1" i="1" dirty="0" err="1">
                <a:latin typeface="+mn-lt"/>
              </a:rPr>
              <a:t>недоорганизовало</a:t>
            </a:r>
            <a:r>
              <a:rPr lang="ru-RU" b="1" i="1" dirty="0">
                <a:latin typeface="+mn-lt"/>
              </a:rPr>
              <a:t>,</a:t>
            </a:r>
          </a:p>
          <a:p>
            <a:pPr eaLnBrk="1" hangingPunct="1"/>
            <a:r>
              <a:rPr lang="ru-RU" b="1" i="1" dirty="0">
                <a:latin typeface="+mn-lt"/>
              </a:rPr>
              <a:t>Водитель – не среагировал,</a:t>
            </a:r>
          </a:p>
        </p:txBody>
      </p:sp>
      <p:sp>
        <p:nvSpPr>
          <p:cNvPr id="38921" name="Text Box 14"/>
          <p:cNvSpPr txBox="1">
            <a:spLocks noChangeArrowheads="1"/>
          </p:cNvSpPr>
          <p:nvPr/>
        </p:nvSpPr>
        <p:spPr bwMode="auto">
          <a:xfrm>
            <a:off x="3984055" y="4716681"/>
            <a:ext cx="43328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b="1" i="1" dirty="0">
                <a:latin typeface="+mn-lt"/>
              </a:rPr>
              <a:t>а в результате ребёнок пострадал в ДТП.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0" y="2650988"/>
            <a:ext cx="3840000" cy="2880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1686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8838951"/>
              </p:ext>
            </p:extLst>
          </p:nvPr>
        </p:nvGraphicFramePr>
        <p:xfrm>
          <a:off x="683568" y="3717032"/>
          <a:ext cx="777686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5" name="Рисунок 9" descr="chi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3136"/>
            <a:ext cx="4968577" cy="20095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7" name="Группа 11"/>
          <p:cNvGrpSpPr>
            <a:grpSpLocks/>
          </p:cNvGrpSpPr>
          <p:nvPr/>
        </p:nvGrpSpPr>
        <p:grpSpPr bwMode="auto">
          <a:xfrm>
            <a:off x="539552" y="1052736"/>
            <a:ext cx="8075612" cy="2593975"/>
            <a:chOff x="431" y="572"/>
            <a:chExt cx="5087" cy="1634"/>
          </a:xfrm>
        </p:grpSpPr>
        <p:sp>
          <p:nvSpPr>
            <p:cNvPr id="4102" name="Поле 6"/>
            <p:cNvSpPr txBox="1">
              <a:spLocks noChangeArrowheads="1"/>
            </p:cNvSpPr>
            <p:nvPr/>
          </p:nvSpPr>
          <p:spPr bwMode="auto">
            <a:xfrm>
              <a:off x="1973" y="890"/>
              <a:ext cx="249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dirty="0"/>
            </a:p>
          </p:txBody>
        </p:sp>
        <p:pic>
          <p:nvPicPr>
            <p:cNvPr id="4104" name="Рисунок 8" descr="124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4"/>
            <a:stretch>
              <a:fillRect/>
            </a:stretch>
          </p:blipFill>
          <p:spPr bwMode="auto">
            <a:xfrm>
              <a:off x="431" y="618"/>
              <a:ext cx="1270" cy="158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Рисунок 10" descr="dsc_56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572"/>
              <a:ext cx="960" cy="15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98558968"/>
              </p:ext>
            </p:extLst>
          </p:nvPr>
        </p:nvGraphicFramePr>
        <p:xfrm>
          <a:off x="539552" y="116633"/>
          <a:ext cx="81369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86988"/>
              </p:ext>
            </p:extLst>
          </p:nvPr>
        </p:nvGraphicFramePr>
        <p:xfrm>
          <a:off x="2555775" y="1052736"/>
          <a:ext cx="4463382" cy="2641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7794"/>
                <a:gridCol w="1487794"/>
                <a:gridCol w="1487794"/>
              </a:tblGrid>
              <a:tr h="29599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ДДТТ В МОСКОВСКОЙ ОБЛАСТИ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9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Отчётный период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месяцев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95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год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302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ДТП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465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ДТП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465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раненых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  <a:tr h="465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Тяжесть последствий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3.3%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859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Общий дом – наша  </a:t>
            </a:r>
            <a:r>
              <a:rPr lang="ru-RU" sz="1600" dirty="0" err="1" smtClean="0"/>
              <a:t>Глебовская</a:t>
            </a:r>
            <a:r>
              <a:rPr lang="ru-RU" sz="1600" dirty="0" smtClean="0"/>
              <a:t> школа</a:t>
            </a:r>
            <a:endParaRPr lang="ru-RU" sz="1600" dirty="0"/>
          </a:p>
        </p:txBody>
      </p:sp>
      <p:pic>
        <p:nvPicPr>
          <p:cNvPr id="4" name="Picture 2" descr="G:\презентация юид 2012 материалы\фото школа тимохина\P10400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9001000" cy="515719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60648"/>
            <a:ext cx="899795" cy="100076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50035304"/>
              </p:ext>
            </p:extLst>
          </p:nvPr>
        </p:nvGraphicFramePr>
        <p:xfrm>
          <a:off x="0" y="0"/>
          <a:ext cx="9144000" cy="16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5126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7239000" cy="64807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ОБУЧЕНИЯ ПДД  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МОУ ГЛЕБОВСКАЯ СОШ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76064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дорожно-транспортного травматизма, формирование умений использовать знания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ПДД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практике, в конкретных дорожных ситуациях, создание условий для формирования у учащихся устойчивых установок безопасного поведения на улицах и дорогах.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организационно-педагогические условия для повышения уровня знаний детьми правил дорожного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формирования механизма безопасного поведения на дороге;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учащихся убежденность в необходимости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безукоснительно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выполнять ПДД;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культуру поведения участников дорожного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вовлечения детей в активные формы пропаганды правил дорожного движения;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педагогов и родителей обучающихся для создания оптимальных условий развития и формирования важнейших социальных навыков.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6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УЧАЩИХСЯ МОУ ГЛЕБОВСКАЯ СОШ, ИЗУЧАЮЩИХ ПДД – 100% </a:t>
            </a:r>
            <a:endParaRPr 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465916"/>
              </p:ext>
            </p:extLst>
          </p:nvPr>
        </p:nvGraphicFramePr>
        <p:xfrm>
          <a:off x="304800" y="1219200"/>
          <a:ext cx="8382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81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7239000" cy="10305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МОУ ГЛЕБОВСКАЯ СОШ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ЗАНЯТИЙ ПО ПРОФИЛАКТИКЕ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ДОРОЖНО-ТРАНСПОРТНОГО ТРАВМАТИЗМА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оборудованный кабинет по изучению правил дорожного движения (на базе кабинета ОБЖ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 площадка на пришкольной территории по  отработке практических  навыков безопасного поведения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</a:t>
            </a:r>
          </a:p>
          <a:p>
            <a:pPr marL="0" lv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Пешеходный городок для обучения правилам дорожного движения в условиях, приближенных 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</a:t>
            </a:r>
          </a:p>
          <a:p>
            <a:pPr marL="0" lv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уголки в рекреациях школы для привлечения внимания школьников 1-11 классов целях профилактики детского травматизма на дорогах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936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1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00TGp_natural_light">
  <a:themeElements>
    <a:clrScheme name="300TGp_natural_light 3">
      <a:dk1>
        <a:srgbClr val="000000"/>
      </a:dk1>
      <a:lt1>
        <a:srgbClr val="FFFFFF"/>
      </a:lt1>
      <a:dk2>
        <a:srgbClr val="1A578E"/>
      </a:dk2>
      <a:lt2>
        <a:srgbClr val="C0C0C0"/>
      </a:lt2>
      <a:accent1>
        <a:srgbClr val="5EB52D"/>
      </a:accent1>
      <a:accent2>
        <a:srgbClr val="F26D00"/>
      </a:accent2>
      <a:accent3>
        <a:srgbClr val="FFFFFF"/>
      </a:accent3>
      <a:accent4>
        <a:srgbClr val="000000"/>
      </a:accent4>
      <a:accent5>
        <a:srgbClr val="B6D7AD"/>
      </a:accent5>
      <a:accent6>
        <a:srgbClr val="DB6200"/>
      </a:accent6>
      <a:hlink>
        <a:srgbClr val="5983D7"/>
      </a:hlink>
      <a:folHlink>
        <a:srgbClr val="AAAD25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Детский Д-Т травматизм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Тема1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300TGp_natural_light">
  <a:themeElements>
    <a:clrScheme name="300TGp_natural_light 3">
      <a:dk1>
        <a:srgbClr val="000000"/>
      </a:dk1>
      <a:lt1>
        <a:srgbClr val="FFFFFF"/>
      </a:lt1>
      <a:dk2>
        <a:srgbClr val="1A578E"/>
      </a:dk2>
      <a:lt2>
        <a:srgbClr val="C0C0C0"/>
      </a:lt2>
      <a:accent1>
        <a:srgbClr val="5EB52D"/>
      </a:accent1>
      <a:accent2>
        <a:srgbClr val="F26D00"/>
      </a:accent2>
      <a:accent3>
        <a:srgbClr val="FFFFFF"/>
      </a:accent3>
      <a:accent4>
        <a:srgbClr val="000000"/>
      </a:accent4>
      <a:accent5>
        <a:srgbClr val="B6D7AD"/>
      </a:accent5>
      <a:accent6>
        <a:srgbClr val="DB6200"/>
      </a:accent6>
      <a:hlink>
        <a:srgbClr val="5983D7"/>
      </a:hlink>
      <a:folHlink>
        <a:srgbClr val="AAAD25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2216</TotalTime>
  <Words>1497</Words>
  <Application>Microsoft Office PowerPoint</Application>
  <PresentationFormat>Экран (4:3)</PresentationFormat>
  <Paragraphs>217</Paragraphs>
  <Slides>44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44</vt:i4>
      </vt:variant>
    </vt:vector>
  </HeadingPairs>
  <TitlesOfParts>
    <vt:vector size="60" baseType="lpstr">
      <vt:lpstr>Arial</vt:lpstr>
      <vt:lpstr>Arial Black</vt:lpstr>
      <vt:lpstr>Calibri</vt:lpstr>
      <vt:lpstr>Times New Roman</vt:lpstr>
      <vt:lpstr>Verdana</vt:lpstr>
      <vt:lpstr>Wingdings</vt:lpstr>
      <vt:lpstr>437TGp_bizpeople_light_ani</vt:lpstr>
      <vt:lpstr>1_437TGp_bizpeople_light_ani</vt:lpstr>
      <vt:lpstr>Тема1</vt:lpstr>
      <vt:lpstr>300TGp_natural_light</vt:lpstr>
      <vt:lpstr>2_437TGp_bizpeople_light_ani</vt:lpstr>
      <vt:lpstr>Детский Д-Т травматизм</vt:lpstr>
      <vt:lpstr>3_437TGp_bizpeople_light_ani</vt:lpstr>
      <vt:lpstr>1_Тема1</vt:lpstr>
      <vt:lpstr>1_300TGp_natural_light</vt:lpstr>
      <vt:lpstr>4_437TGp_bizpeople_light_ani</vt:lpstr>
      <vt:lpstr>МУНИЦИПАЛЬНОЕ ОБЩЕОБРАЗОВАТЕЛЬНОЕ УЧРЕЖДЕНИЕ ГЛЕБОВСКАЯ ОБЩЕОБРАЗОВАТЕЛЬНАЯ ШКОЛА     СМОТР-КОНКУРС НА ЛУЧШУЮ ОРГАНИЗАЦИЮ РАБОТЫ ПО  ПРОФИЛАКТИКЕ ДЕТСКОГО ДОРОЖНО-ТРАНСПОРТНОГО ТРАВМАТИЗМА СРЕДИ ОБЩЕОБРАЗОВАТЕЛЬНЫХ УЧРЕЖДЕНИЙ МОСКОВСКОЙ ОБЛАСТИ </vt:lpstr>
      <vt:lpstr>Презентация PowerPoint</vt:lpstr>
      <vt:lpstr>  Сохранение жизни и здоровья детей —  одна из основных целей и  смысл существования человеческого общества   </vt:lpstr>
      <vt:lpstr>Презентация PowerPoint</vt:lpstr>
      <vt:lpstr>Презентация PowerPoint</vt:lpstr>
      <vt:lpstr>Общий дом – наша  Глебовская школа</vt:lpstr>
      <vt:lpstr>ЦЕЛИ И ЗАДАЧИ ОБУЧЕНИЯ ПДД    В МОУ ГЛЕБОВСКАЯ СОШ</vt:lpstr>
      <vt:lpstr>ОХВАТ УЧАЩИХСЯ МОУ ГЛЕБОВСКАЯ СОШ, ИЗУЧАЮЩИХ ПДД – 100% </vt:lpstr>
      <vt:lpstr> ПРЕДМЕТНАЯ СРЕДА МОУ ГЛЕБОВСКАЯ СОШ ДЛЯ ПРОВЕДЕНИЯ ЗАНЯТИЙ ПО ПРОФИЛАКТИКЕ  ДЕТСКОГО ДОРОЖНО-ТРАНСПОРТНОГО ТРАВМАТИЗМА </vt:lpstr>
      <vt:lpstr>КАБИНЕТ ОБЖ  КАК ПРЕДМЕТНАЯ СРЕДА ИЗУЧЕНИЯ ПДД</vt:lpstr>
      <vt:lpstr>ТРАНСПОРТНАЯ ПЛОЩАДКА  КАК ПРЕДМЕТНАЯ СРЕДА ИЗУЧЕНИЯ ПДД</vt:lpstr>
      <vt:lpstr>ТРАНСПОРТНАЯ ПЛОЩАДКА  КАК ПРЕДМЕТНАЯ СРЕДА ИЗУЧЕНИЯ ПДД</vt:lpstr>
      <vt:lpstr>МОБИЛЬНЫЙ ПЕШЕХОДНЫЙ ГОРОДОК КАК ПРЕДМЕТНАЯ СРЕДА ИЗУЧЕНИЯ ПДД</vt:lpstr>
      <vt:lpstr>ИНФОРМАЦИОННЫЕ УГОЛКИ КАК ПРЕДМЕТНАЯ СРЕДА ИЗУЧЕНИЯ ПДД</vt:lpstr>
      <vt:lpstr>УЧЕБНО-МЕТОДИЧЕСКОЕ ОБЕСПЕЧЕНИЕ  ПО  ОБУЧЕНИЮ ПДД</vt:lpstr>
      <vt:lpstr> ПРОГРАММНОЕ ОБЕСПЕЧЕНИЕ ПО ПРОФИЛАКТИКЕ ДЕТСКОГО ДОРОЖНО-ТРАНСПОРТНОГО ТРАВМАТИЗМА </vt:lpstr>
      <vt:lpstr>ПРОВЕДЕНИЕ МОНИТОРИНГА ПО ПДД  В МОУ ГЛЕБОВСКАЯ СОШ</vt:lpstr>
      <vt:lpstr>Презентация PowerPoint</vt:lpstr>
      <vt:lpstr>ВЗАИМОДЕЙСТВИЕ С РОДИТЕЛЬСКОЙ ОБЩЕСТВЕННОСТЬЮ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ВЗАИМОДЕЙСТВИЕ МОУ ГЛЕБОВСКАЯ СОШ  С  ГИБДД ОМВД РОССИИ ПО ИСТРИНСКОМУ РАЙОНУ</vt:lpstr>
      <vt:lpstr>ДОСТИЖЕНИЯ ОТРЯДА ЮИД МОУ ГЛЕБОВСКАЯ СОШ ЗА 2013-2014 УЧЕБНЫЙ  ГОД</vt:lpstr>
      <vt:lpstr>ДОСТИЖЕНИЯ ОТРЯДА ЮИД МОУ ГЛЕБОВСКАЯ СОШ ЗА 2013-2014 УЧЕБНЫЙ  ГОД</vt:lpstr>
      <vt:lpstr>ДОСТИЖЕНИЯ ОТРЯДА ЮИД МОУ ГЛЕБОВСКАЯ СОШ ЗА 2013-2014 УЧЕБНЫЙ  ГОД</vt:lpstr>
      <vt:lpstr>ДЕЯТЕЛЬНОСТЬ ОТРЯДА ЮИД «ЦВЕТ ЖИЗНИ»</vt:lpstr>
      <vt:lpstr>ДЕЯТЕЛЬНОСТЬ ОТРЯДА ЮИД «ЦВЕТ ЖИЗНИ»</vt:lpstr>
      <vt:lpstr>ДЕЯТЕЛЬНОСТЬ ОТРЯДА ЮИД «ЦВЕТ ЖИЗНИ»</vt:lpstr>
      <vt:lpstr>ДЕЯТЕЛЬНОСТЬ ОТРЯДА ЮИД «ЦВЕТ ЖИЗНИ»</vt:lpstr>
      <vt:lpstr>ДЕЯТЕЛЬНОСТЬ ОТРЯДА ЮИД «ЦВЕТ ЖИЗНИ»</vt:lpstr>
      <vt:lpstr>ОРГАНИЗАЦИЯ ЗАНЯТИЙ В МОУ ГЛЕБОВСКАЯ СОШ  ПО ОБУЧЕНИЮ ВОЖДЕНИЯ ВЕЛОСИПЕДОВ</vt:lpstr>
      <vt:lpstr>ОРГАНИЗАЦИЯ ЗАНЯТИЙ В МОУ ГЛЕБОВСКАЯ СОШ  ПО ОБУЧЕНИЮ ВОЖДЕНИЯ МОПЕДОВ, СКУТЕРОВ</vt:lpstr>
      <vt:lpstr>ПРОВЕДЕНИЕ ОБЩЕШКОЛЬНЫХ ТЕМАТИЧЕСКИХ МЕРОПРИЯТИЙ ПО ПДД</vt:lpstr>
      <vt:lpstr>ПРОВЕДЕНИЕ ОБЩЕШКОЛЬНЫХ ТЕМАТИЧЕСКИХ МЕРОПРИЯТИЙ ПО ПДД</vt:lpstr>
      <vt:lpstr>ПРОВЕДЕНИЕ ОБЩЕШКОЛЬНЫХ ТЕМАТИЧЕСКИХ МЕРОПРИЯТИЙ ПО ПДД</vt:lpstr>
      <vt:lpstr>ПРОВЕДЕНИЕ ОБЩЕШКОЛЬНЫХ ТЕМАТИЧЕСКИХ МЕРОПРИЯТИЙ ПО ПДД</vt:lpstr>
      <vt:lpstr>ПРОВЕДЕНИЕ ОБЩЕШКОЛЬНЫХ ТЕМАТИЧЕСКИХ МЕРОПРИЯТИЙ ПО ПДД</vt:lpstr>
      <vt:lpstr>ПРОВЕДЕНИЕ ОБЩЕШКОЛЬНЫХ ТЕМАТИЧЕСКИХ МЕРОПРИЯТИЙ ПО ПДД</vt:lpstr>
      <vt:lpstr>ОРГАНИЗАЦИЯ ШЕФСКОЙ РАБОТЫ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Denis</dc:creator>
  <cp:lastModifiedBy>Лариса</cp:lastModifiedBy>
  <cp:revision>447</cp:revision>
  <dcterms:modified xsi:type="dcterms:W3CDTF">2014-10-13T19:36:29Z</dcterms:modified>
</cp:coreProperties>
</file>